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7" r:id="rId3"/>
    <p:sldId id="256"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9055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25ADD18-F63D-4BC4-9E14-067DFA817250}" type="datetimeFigureOut">
              <a:rPr lang="en-US" smtClean="0"/>
              <a:pPr/>
              <a:t>3/28/2016</a:t>
            </a:fld>
            <a:endParaRPr lang="en-US"/>
          </a:p>
        </p:txBody>
      </p:sp>
      <p:sp>
        <p:nvSpPr>
          <p:cNvPr id="16" name="Slide Number Placeholder 15"/>
          <p:cNvSpPr>
            <a:spLocks noGrp="1"/>
          </p:cNvSpPr>
          <p:nvPr>
            <p:ph type="sldNum" sz="quarter" idx="11"/>
          </p:nvPr>
        </p:nvSpPr>
        <p:spPr/>
        <p:txBody>
          <a:bodyPr/>
          <a:lstStyle/>
          <a:p>
            <a:fld id="{8E47C2B8-4C53-4A32-8805-1BCCA3DDD74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25ADD18-F63D-4BC4-9E14-067DFA817250}" type="datetimeFigureOut">
              <a:rPr lang="en-US" smtClean="0"/>
              <a:pPr/>
              <a:t>3/28/2016</a:t>
            </a:fld>
            <a:endParaRPr lang="en-US"/>
          </a:p>
        </p:txBody>
      </p:sp>
      <p:sp>
        <p:nvSpPr>
          <p:cNvPr id="15" name="Slide Number Placeholder 14"/>
          <p:cNvSpPr>
            <a:spLocks noGrp="1"/>
          </p:cNvSpPr>
          <p:nvPr>
            <p:ph type="sldNum" sz="quarter" idx="15"/>
          </p:nvPr>
        </p:nvSpPr>
        <p:spPr/>
        <p:txBody>
          <a:bodyPr/>
          <a:lstStyle>
            <a:lvl1pPr algn="ctr">
              <a:defRPr/>
            </a:lvl1pPr>
          </a:lstStyle>
          <a:p>
            <a:fld id="{8E47C2B8-4C53-4A32-8805-1BCCA3DDD74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C2B8-4C53-4A32-8805-1BCCA3DDD74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5ADD18-F63D-4BC4-9E14-067DFA817250}"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7C2B8-4C53-4A32-8805-1BCCA3DDD74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E47C2B8-4C53-4A32-8805-1BCCA3DDD74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25ADD18-F63D-4BC4-9E14-067DFA817250}" type="datetimeFigureOut">
              <a:rPr lang="en-US" smtClean="0"/>
              <a:pPr/>
              <a:t>3/28/2016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5ADD18-F63D-4BC4-9E14-067DFA817250}"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7C2B8-4C53-4A32-8805-1BCCA3DDD74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ADD18-F63D-4BC4-9E14-067DFA817250}"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7C2B8-4C53-4A32-8805-1BCCA3DDD74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25ADD18-F63D-4BC4-9E14-067DFA817250}" type="datetimeFigureOut">
              <a:rPr lang="en-US" smtClean="0"/>
              <a:pPr/>
              <a:t>3/28/2016</a:t>
            </a:fld>
            <a:endParaRPr lang="en-US"/>
          </a:p>
        </p:txBody>
      </p:sp>
      <p:sp>
        <p:nvSpPr>
          <p:cNvPr id="9" name="Slide Number Placeholder 8"/>
          <p:cNvSpPr>
            <a:spLocks noGrp="1"/>
          </p:cNvSpPr>
          <p:nvPr>
            <p:ph type="sldNum" sz="quarter" idx="15"/>
          </p:nvPr>
        </p:nvSpPr>
        <p:spPr/>
        <p:txBody>
          <a:bodyPr/>
          <a:lstStyle/>
          <a:p>
            <a:fld id="{8E47C2B8-4C53-4A32-8805-1BCCA3DDD74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25ADD18-F63D-4BC4-9E14-067DFA817250}" type="datetimeFigureOut">
              <a:rPr lang="en-US" smtClean="0"/>
              <a:pPr/>
              <a:t>3/28/2016</a:t>
            </a:fld>
            <a:endParaRPr lang="en-US"/>
          </a:p>
        </p:txBody>
      </p:sp>
      <p:sp>
        <p:nvSpPr>
          <p:cNvPr id="9" name="Slide Number Placeholder 8"/>
          <p:cNvSpPr>
            <a:spLocks noGrp="1"/>
          </p:cNvSpPr>
          <p:nvPr>
            <p:ph type="sldNum" sz="quarter" idx="11"/>
          </p:nvPr>
        </p:nvSpPr>
        <p:spPr/>
        <p:txBody>
          <a:bodyPr/>
          <a:lstStyle/>
          <a:p>
            <a:fld id="{8E47C2B8-4C53-4A32-8805-1BCCA3DDD74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C2B8-4C53-4A32-8805-1BCCA3DDD74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C2B8-4C53-4A32-8805-1BCCA3DDD7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25ADD18-F63D-4BC4-9E14-067DFA817250}" type="datetimeFigureOut">
              <a:rPr lang="en-US" smtClean="0"/>
              <a:pPr/>
              <a:t>3/28/2016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7C2B8-4C53-4A32-8805-1BCCA3DDD7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609600"/>
            <a:ext cx="8001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764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925ADD18-F63D-4BC4-9E14-067DFA817250}" type="datetimeFigureOut">
              <a:rPr lang="en-US" smtClean="0"/>
              <a:pPr/>
              <a:t>3/28/2016</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8E47C2B8-4C53-4A32-8805-1BCCA3DDD7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800">
          <a:solidFill>
            <a:schemeClr val="bg1"/>
          </a:solidFill>
          <a:latin typeface="+mj-lt"/>
          <a:ea typeface="+mj-ea"/>
          <a:cs typeface="+mj-cs"/>
        </a:defRPr>
      </a:lvl1pPr>
      <a:lvl2pPr algn="ctr" rtl="0" eaLnBrk="1" fontAlgn="base" hangingPunct="1">
        <a:spcBef>
          <a:spcPct val="0"/>
        </a:spcBef>
        <a:spcAft>
          <a:spcPct val="0"/>
        </a:spcAft>
        <a:defRPr sz="4800">
          <a:solidFill>
            <a:schemeClr val="bg1"/>
          </a:solidFill>
          <a:latin typeface="CAC Futura Casual" pitchFamily="2" charset="0"/>
        </a:defRPr>
      </a:lvl2pPr>
      <a:lvl3pPr algn="ctr" rtl="0" eaLnBrk="1" fontAlgn="base" hangingPunct="1">
        <a:spcBef>
          <a:spcPct val="0"/>
        </a:spcBef>
        <a:spcAft>
          <a:spcPct val="0"/>
        </a:spcAft>
        <a:defRPr sz="4800">
          <a:solidFill>
            <a:schemeClr val="bg1"/>
          </a:solidFill>
          <a:latin typeface="CAC Futura Casual" pitchFamily="2" charset="0"/>
        </a:defRPr>
      </a:lvl3pPr>
      <a:lvl4pPr algn="ctr" rtl="0" eaLnBrk="1" fontAlgn="base" hangingPunct="1">
        <a:spcBef>
          <a:spcPct val="0"/>
        </a:spcBef>
        <a:spcAft>
          <a:spcPct val="0"/>
        </a:spcAft>
        <a:defRPr sz="4800">
          <a:solidFill>
            <a:schemeClr val="bg1"/>
          </a:solidFill>
          <a:latin typeface="CAC Futura Casual" pitchFamily="2" charset="0"/>
        </a:defRPr>
      </a:lvl4pPr>
      <a:lvl5pPr algn="ctr" rtl="0" eaLnBrk="1" fontAlgn="base" hangingPunct="1">
        <a:spcBef>
          <a:spcPct val="0"/>
        </a:spcBef>
        <a:spcAft>
          <a:spcPct val="0"/>
        </a:spcAft>
        <a:defRPr sz="4800">
          <a:solidFill>
            <a:schemeClr val="bg1"/>
          </a:solidFill>
          <a:latin typeface="CAC Futura Casual" pitchFamily="2" charset="0"/>
        </a:defRPr>
      </a:lvl5pPr>
      <a:lvl6pPr marL="457200" algn="ctr" rtl="0" eaLnBrk="1" fontAlgn="base" hangingPunct="1">
        <a:spcBef>
          <a:spcPct val="0"/>
        </a:spcBef>
        <a:spcAft>
          <a:spcPct val="0"/>
        </a:spcAft>
        <a:defRPr sz="4800">
          <a:solidFill>
            <a:schemeClr val="bg1"/>
          </a:solidFill>
          <a:latin typeface="CAC Futura Casual" pitchFamily="2" charset="0"/>
        </a:defRPr>
      </a:lvl6pPr>
      <a:lvl7pPr marL="914400" algn="ctr" rtl="0" eaLnBrk="1" fontAlgn="base" hangingPunct="1">
        <a:spcBef>
          <a:spcPct val="0"/>
        </a:spcBef>
        <a:spcAft>
          <a:spcPct val="0"/>
        </a:spcAft>
        <a:defRPr sz="4800">
          <a:solidFill>
            <a:schemeClr val="bg1"/>
          </a:solidFill>
          <a:latin typeface="CAC Futura Casual" pitchFamily="2" charset="0"/>
        </a:defRPr>
      </a:lvl7pPr>
      <a:lvl8pPr marL="1371600" algn="ctr" rtl="0" eaLnBrk="1" fontAlgn="base" hangingPunct="1">
        <a:spcBef>
          <a:spcPct val="0"/>
        </a:spcBef>
        <a:spcAft>
          <a:spcPct val="0"/>
        </a:spcAft>
        <a:defRPr sz="4800">
          <a:solidFill>
            <a:schemeClr val="bg1"/>
          </a:solidFill>
          <a:latin typeface="CAC Futura Casual" pitchFamily="2" charset="0"/>
        </a:defRPr>
      </a:lvl8pPr>
      <a:lvl9pPr marL="1828800" algn="ctr" rtl="0" eaLnBrk="1" fontAlgn="base" hangingPunct="1">
        <a:spcBef>
          <a:spcPct val="0"/>
        </a:spcBef>
        <a:spcAft>
          <a:spcPct val="0"/>
        </a:spcAft>
        <a:defRPr sz="4800">
          <a:solidFill>
            <a:schemeClr val="bg1"/>
          </a:solidFill>
          <a:latin typeface="CAC Futura Casual" pitchFamily="2" charset="0"/>
        </a:defRPr>
      </a:lvl9pPr>
    </p:titleStyle>
    <p:bodyStyle>
      <a:lvl1pPr marL="342900" indent="-342900" algn="l" rtl="0" eaLnBrk="1" fontAlgn="base" hangingPunct="1">
        <a:spcBef>
          <a:spcPct val="20000"/>
        </a:spcBef>
        <a:spcAft>
          <a:spcPct val="0"/>
        </a:spcAft>
        <a:buSzPct val="80000"/>
        <a:buFont typeface="Wingdings" pitchFamily="2" charset="2"/>
        <a:buChar char="§"/>
        <a:defRPr sz="4400">
          <a:solidFill>
            <a:schemeClr val="bg1"/>
          </a:solidFill>
          <a:latin typeface="+mn-lt"/>
          <a:ea typeface="+mn-ea"/>
          <a:cs typeface="+mn-cs"/>
        </a:defRPr>
      </a:lvl1pPr>
      <a:lvl2pPr marL="742950" indent="-285750" algn="l" rtl="0" eaLnBrk="1" fontAlgn="base" hangingPunct="1">
        <a:spcBef>
          <a:spcPct val="20000"/>
        </a:spcBef>
        <a:spcAft>
          <a:spcPct val="0"/>
        </a:spcAft>
        <a:buSzPct val="80000"/>
        <a:buFont typeface="Wingdings" pitchFamily="2" charset="2"/>
        <a:buChar char="§"/>
        <a:defRPr sz="4000">
          <a:solidFill>
            <a:schemeClr val="bg1"/>
          </a:solidFill>
          <a:latin typeface="+mn-lt"/>
        </a:defRPr>
      </a:lvl2pPr>
      <a:lvl3pPr marL="1143000" indent="-228600" algn="l" rtl="0" eaLnBrk="1" fontAlgn="base" hangingPunct="1">
        <a:spcBef>
          <a:spcPct val="20000"/>
        </a:spcBef>
        <a:spcAft>
          <a:spcPct val="0"/>
        </a:spcAft>
        <a:buSzPct val="80000"/>
        <a:buFont typeface="Wingdings" pitchFamily="2" charset="2"/>
        <a:buChar char="§"/>
        <a:defRPr sz="3600">
          <a:solidFill>
            <a:schemeClr val="bg1"/>
          </a:solidFill>
          <a:latin typeface="+mn-lt"/>
        </a:defRPr>
      </a:lvl3pPr>
      <a:lvl4pPr marL="16002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4pPr>
      <a:lvl5pPr marL="20574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5pPr>
      <a:lvl6pPr marL="25146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6pPr>
      <a:lvl7pPr marL="29718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7pPr>
      <a:lvl8pPr marL="34290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8pPr>
      <a:lvl9pPr marL="3886200" indent="-228600" algn="l" rtl="0" eaLnBrk="1" fontAlgn="base" hangingPunct="1">
        <a:spcBef>
          <a:spcPct val="20000"/>
        </a:spcBef>
        <a:spcAft>
          <a:spcPct val="0"/>
        </a:spcAft>
        <a:buSzPct val="80000"/>
        <a:buFont typeface="Wingdings" pitchFamily="2" charset="2"/>
        <a:buChar char="§"/>
        <a:defRPr sz="3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25ADD18-F63D-4BC4-9E14-067DFA817250}" type="datetimeFigureOut">
              <a:rPr lang="en-US" smtClean="0"/>
              <a:pPr/>
              <a:t>3/28/2016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E47C2B8-4C53-4A32-8805-1BCCA3DDD74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143000"/>
            <a:ext cx="7162800" cy="4247317"/>
          </a:xfrm>
          <a:prstGeom prst="rect">
            <a:avLst/>
          </a:prstGeom>
          <a:noFill/>
        </p:spPr>
        <p:txBody>
          <a:bodyPr wrap="square" rtlCol="0">
            <a:spAutoFit/>
          </a:bodyPr>
          <a:lstStyle/>
          <a:p>
            <a:pPr algn="ctr"/>
            <a:r>
              <a:rPr lang="en-US" sz="5400" b="1" dirty="0" smtClean="0">
                <a:solidFill>
                  <a:schemeClr val="bg1"/>
                </a:solidFill>
                <a:latin typeface="Constantia" pitchFamily="18" charset="0"/>
              </a:rPr>
              <a:t>SS7E8c: Compare and contrast the economic systems in China, India, Japan, and North Korea. </a:t>
            </a:r>
            <a:endParaRPr lang="en-US" sz="5400" b="1" dirty="0">
              <a:latin typeface="Constant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Autofit/>
          </a:bodyPr>
          <a:lstStyle/>
          <a:p>
            <a:pPr algn="ctr"/>
            <a:r>
              <a:rPr lang="en-US" dirty="0" smtClean="0"/>
              <a:t>	</a:t>
            </a:r>
            <a:br>
              <a:rPr lang="en-US" dirty="0" smtClean="0"/>
            </a:br>
            <a:r>
              <a:rPr lang="en-US" dirty="0" smtClean="0"/>
              <a:t/>
            </a:r>
            <a:br>
              <a:rPr lang="en-US" dirty="0" smtClean="0"/>
            </a:br>
            <a:r>
              <a:rPr lang="en-US" dirty="0" smtClean="0"/>
              <a:t/>
            </a:r>
            <a:br>
              <a:rPr lang="en-US" dirty="0" smtClean="0"/>
            </a:br>
            <a:r>
              <a:rPr lang="en-US" sz="6600" b="1" dirty="0" smtClean="0">
                <a:solidFill>
                  <a:schemeClr val="bg1"/>
                </a:solidFill>
              </a:rPr>
              <a:t>China</a:t>
            </a:r>
            <a:endParaRPr lang="en-US" sz="6600" b="1" dirty="0">
              <a:solidFill>
                <a:schemeClr val="bg1"/>
              </a:solidFill>
            </a:endParaRPr>
          </a:p>
        </p:txBody>
      </p:sp>
      <p:sp>
        <p:nvSpPr>
          <p:cNvPr id="5" name="Content Placeholder 4"/>
          <p:cNvSpPr>
            <a:spLocks noGrp="1"/>
          </p:cNvSpPr>
          <p:nvPr>
            <p:ph sz="half" idx="1"/>
          </p:nvPr>
        </p:nvSpPr>
        <p:spPr>
          <a:xfrm>
            <a:off x="457200" y="1143000"/>
            <a:ext cx="3200400" cy="5257800"/>
          </a:xfrm>
        </p:spPr>
        <p:txBody>
          <a:bodyPr>
            <a:noAutofit/>
          </a:bodyPr>
          <a:lstStyle/>
          <a:p>
            <a:endParaRPr lang="en-US" sz="2000" dirty="0" smtClean="0"/>
          </a:p>
          <a:p>
            <a:r>
              <a:rPr lang="en-US" sz="1800" dirty="0" smtClean="0">
                <a:solidFill>
                  <a:schemeClr val="bg1"/>
                </a:solidFill>
              </a:rPr>
              <a:t>40 % of the Chinese economy is still based in state-run industries </a:t>
            </a:r>
          </a:p>
          <a:p>
            <a:r>
              <a:rPr lang="en-US" sz="1800" dirty="0" smtClean="0">
                <a:solidFill>
                  <a:schemeClr val="bg1"/>
                </a:solidFill>
              </a:rPr>
              <a:t>60% of the economy is based on the private sector in where producers and consumers make production decisions </a:t>
            </a:r>
          </a:p>
          <a:p>
            <a:pPr lvl="0"/>
            <a:r>
              <a:rPr lang="en-US" sz="1800" dirty="0" smtClean="0">
                <a:solidFill>
                  <a:schemeClr val="bg1"/>
                </a:solidFill>
              </a:rPr>
              <a:t>Communist </a:t>
            </a:r>
            <a:r>
              <a:rPr lang="en-US" sz="1800" dirty="0" err="1" smtClean="0">
                <a:solidFill>
                  <a:schemeClr val="bg1"/>
                </a:solidFill>
              </a:rPr>
              <a:t>govt</a:t>
            </a:r>
            <a:r>
              <a:rPr lang="en-US" sz="1800" dirty="0" smtClean="0">
                <a:solidFill>
                  <a:schemeClr val="bg1"/>
                </a:solidFill>
              </a:rPr>
              <a:t> has final say in all economic matters</a:t>
            </a:r>
          </a:p>
          <a:p>
            <a:pPr lvl="0"/>
            <a:r>
              <a:rPr lang="en-US" sz="1800" dirty="0" smtClean="0">
                <a:solidFill>
                  <a:schemeClr val="bg1"/>
                </a:solidFill>
              </a:rPr>
              <a:t>Mao </a:t>
            </a:r>
            <a:r>
              <a:rPr lang="en-US" sz="1800" dirty="0" err="1" smtClean="0">
                <a:solidFill>
                  <a:schemeClr val="bg1"/>
                </a:solidFill>
              </a:rPr>
              <a:t>Zedong’s</a:t>
            </a:r>
            <a:r>
              <a:rPr lang="en-US" sz="1800" dirty="0" smtClean="0">
                <a:solidFill>
                  <a:schemeClr val="bg1"/>
                </a:solidFill>
              </a:rPr>
              <a:t> Great Leap Forward failed and China has since began giving citizens more economic freedom (becoming more market oriented)</a:t>
            </a:r>
          </a:p>
          <a:p>
            <a:pPr lvl="0">
              <a:buNone/>
            </a:pPr>
            <a:endParaRPr lang="en-US" sz="1800" dirty="0" smtClean="0">
              <a:solidFill>
                <a:schemeClr val="bg1"/>
              </a:solidFill>
            </a:endParaRPr>
          </a:p>
          <a:p>
            <a:pPr>
              <a:buNone/>
            </a:pPr>
            <a:endParaRPr lang="en-US" sz="2000" dirty="0" smtClean="0"/>
          </a:p>
          <a:p>
            <a:endParaRPr lang="en-US" sz="2000" dirty="0"/>
          </a:p>
        </p:txBody>
      </p:sp>
      <p:pic>
        <p:nvPicPr>
          <p:cNvPr id="7" name="Content Placeholder 6" descr="chinese_economy_600.jpg"/>
          <p:cNvPicPr>
            <a:picLocks noGrp="1" noChangeAspect="1"/>
          </p:cNvPicPr>
          <p:nvPr>
            <p:ph sz="half" idx="2"/>
          </p:nvPr>
        </p:nvPicPr>
        <p:blipFill>
          <a:blip r:embed="rId2" cstate="print"/>
          <a:stretch>
            <a:fillRect/>
          </a:stretch>
        </p:blipFill>
        <p:spPr>
          <a:xfrm>
            <a:off x="3698451" y="1795381"/>
            <a:ext cx="5008987" cy="3614819"/>
          </a:xfrm>
        </p:spPr>
      </p:pic>
      <p:sp>
        <p:nvSpPr>
          <p:cNvPr id="8" name="TextBox 7"/>
          <p:cNvSpPr txBox="1"/>
          <p:nvPr/>
        </p:nvSpPr>
        <p:spPr>
          <a:xfrm>
            <a:off x="3581400" y="5562600"/>
            <a:ext cx="5105400" cy="646331"/>
          </a:xfrm>
          <a:prstGeom prst="rect">
            <a:avLst/>
          </a:prstGeom>
          <a:noFill/>
        </p:spPr>
        <p:txBody>
          <a:bodyPr wrap="square" rtlCol="0">
            <a:spAutoFit/>
          </a:bodyPr>
          <a:lstStyle/>
          <a:p>
            <a:r>
              <a:rPr lang="en-US" dirty="0">
                <a:solidFill>
                  <a:schemeClr val="bg1"/>
                </a:solidFill>
              </a:rPr>
              <a:t>Place on the continuum: China is slightly on the market side of center on the continuum. </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80">
                                          <p:stCondLst>
                                            <p:cond delay="0"/>
                                          </p:stCondLst>
                                        </p:cTn>
                                        <p:tgtEl>
                                          <p:spTgt spid="5">
                                            <p:txEl>
                                              <p:pRg st="2" end="2"/>
                                            </p:txEl>
                                          </p:spTgt>
                                        </p:tgtEl>
                                      </p:cBhvr>
                                    </p:animEffect>
                                    <p:anim calcmode="lin" valueType="num">
                                      <p:cBhvr>
                                        <p:cTn id="26"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2" end="2"/>
                                            </p:txEl>
                                          </p:spTgt>
                                        </p:tgtEl>
                                      </p:cBhvr>
                                      <p:to x="100000" y="60000"/>
                                    </p:animScale>
                                    <p:animScale>
                                      <p:cBhvr>
                                        <p:cTn id="32" dur="166" decel="50000">
                                          <p:stCondLst>
                                            <p:cond delay="676"/>
                                          </p:stCondLst>
                                        </p:cTn>
                                        <p:tgtEl>
                                          <p:spTgt spid="5">
                                            <p:txEl>
                                              <p:pRg st="2" end="2"/>
                                            </p:txEl>
                                          </p:spTgt>
                                        </p:tgtEl>
                                      </p:cBhvr>
                                      <p:to x="100000" y="100000"/>
                                    </p:animScale>
                                    <p:animScale>
                                      <p:cBhvr>
                                        <p:cTn id="33" dur="26">
                                          <p:stCondLst>
                                            <p:cond delay="1312"/>
                                          </p:stCondLst>
                                        </p:cTn>
                                        <p:tgtEl>
                                          <p:spTgt spid="5">
                                            <p:txEl>
                                              <p:pRg st="2" end="2"/>
                                            </p:txEl>
                                          </p:spTgt>
                                        </p:tgtEl>
                                      </p:cBhvr>
                                      <p:to x="100000" y="80000"/>
                                    </p:animScale>
                                    <p:animScale>
                                      <p:cBhvr>
                                        <p:cTn id="34" dur="166" decel="50000">
                                          <p:stCondLst>
                                            <p:cond delay="1338"/>
                                          </p:stCondLst>
                                        </p:cTn>
                                        <p:tgtEl>
                                          <p:spTgt spid="5">
                                            <p:txEl>
                                              <p:pRg st="2" end="2"/>
                                            </p:txEl>
                                          </p:spTgt>
                                        </p:tgtEl>
                                      </p:cBhvr>
                                      <p:to x="100000" y="100000"/>
                                    </p:animScale>
                                    <p:animScale>
                                      <p:cBhvr>
                                        <p:cTn id="35" dur="26">
                                          <p:stCondLst>
                                            <p:cond delay="1642"/>
                                          </p:stCondLst>
                                        </p:cTn>
                                        <p:tgtEl>
                                          <p:spTgt spid="5">
                                            <p:txEl>
                                              <p:pRg st="2" end="2"/>
                                            </p:txEl>
                                          </p:spTgt>
                                        </p:tgtEl>
                                      </p:cBhvr>
                                      <p:to x="100000" y="90000"/>
                                    </p:animScale>
                                    <p:animScale>
                                      <p:cBhvr>
                                        <p:cTn id="36" dur="166" decel="50000">
                                          <p:stCondLst>
                                            <p:cond delay="1668"/>
                                          </p:stCondLst>
                                        </p:cTn>
                                        <p:tgtEl>
                                          <p:spTgt spid="5">
                                            <p:txEl>
                                              <p:pRg st="2" end="2"/>
                                            </p:txEl>
                                          </p:spTgt>
                                        </p:tgtEl>
                                      </p:cBhvr>
                                      <p:to x="100000" y="100000"/>
                                    </p:animScale>
                                    <p:animScale>
                                      <p:cBhvr>
                                        <p:cTn id="37" dur="26">
                                          <p:stCondLst>
                                            <p:cond delay="1808"/>
                                          </p:stCondLst>
                                        </p:cTn>
                                        <p:tgtEl>
                                          <p:spTgt spid="5">
                                            <p:txEl>
                                              <p:pRg st="2" end="2"/>
                                            </p:txEl>
                                          </p:spTgt>
                                        </p:tgtEl>
                                      </p:cBhvr>
                                      <p:to x="100000" y="95000"/>
                                    </p:animScale>
                                    <p:animScale>
                                      <p:cBhvr>
                                        <p:cTn id="38" dur="166" decel="50000">
                                          <p:stCondLst>
                                            <p:cond delay="1834"/>
                                          </p:stCondLst>
                                        </p:cTn>
                                        <p:tgtEl>
                                          <p:spTgt spid="5">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wipe(down)">
                                      <p:cBhvr>
                                        <p:cTn id="43" dur="580">
                                          <p:stCondLst>
                                            <p:cond delay="0"/>
                                          </p:stCondLst>
                                        </p:cTn>
                                        <p:tgtEl>
                                          <p:spTgt spid="5">
                                            <p:txEl>
                                              <p:pRg st="3" end="3"/>
                                            </p:txEl>
                                          </p:spTgt>
                                        </p:tgtEl>
                                      </p:cBhvr>
                                    </p:animEffect>
                                    <p:anim calcmode="lin" valueType="num">
                                      <p:cBhvr>
                                        <p:cTn id="44"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3" end="3"/>
                                            </p:txEl>
                                          </p:spTgt>
                                        </p:tgtEl>
                                      </p:cBhvr>
                                      <p:to x="100000" y="60000"/>
                                    </p:animScale>
                                    <p:animScale>
                                      <p:cBhvr>
                                        <p:cTn id="50" dur="166" decel="50000">
                                          <p:stCondLst>
                                            <p:cond delay="676"/>
                                          </p:stCondLst>
                                        </p:cTn>
                                        <p:tgtEl>
                                          <p:spTgt spid="5">
                                            <p:txEl>
                                              <p:pRg st="3" end="3"/>
                                            </p:txEl>
                                          </p:spTgt>
                                        </p:tgtEl>
                                      </p:cBhvr>
                                      <p:to x="100000" y="100000"/>
                                    </p:animScale>
                                    <p:animScale>
                                      <p:cBhvr>
                                        <p:cTn id="51" dur="26">
                                          <p:stCondLst>
                                            <p:cond delay="1312"/>
                                          </p:stCondLst>
                                        </p:cTn>
                                        <p:tgtEl>
                                          <p:spTgt spid="5">
                                            <p:txEl>
                                              <p:pRg st="3" end="3"/>
                                            </p:txEl>
                                          </p:spTgt>
                                        </p:tgtEl>
                                      </p:cBhvr>
                                      <p:to x="100000" y="80000"/>
                                    </p:animScale>
                                    <p:animScale>
                                      <p:cBhvr>
                                        <p:cTn id="52" dur="166" decel="50000">
                                          <p:stCondLst>
                                            <p:cond delay="1338"/>
                                          </p:stCondLst>
                                        </p:cTn>
                                        <p:tgtEl>
                                          <p:spTgt spid="5">
                                            <p:txEl>
                                              <p:pRg st="3" end="3"/>
                                            </p:txEl>
                                          </p:spTgt>
                                        </p:tgtEl>
                                      </p:cBhvr>
                                      <p:to x="100000" y="100000"/>
                                    </p:animScale>
                                    <p:animScale>
                                      <p:cBhvr>
                                        <p:cTn id="53" dur="26">
                                          <p:stCondLst>
                                            <p:cond delay="1642"/>
                                          </p:stCondLst>
                                        </p:cTn>
                                        <p:tgtEl>
                                          <p:spTgt spid="5">
                                            <p:txEl>
                                              <p:pRg st="3" end="3"/>
                                            </p:txEl>
                                          </p:spTgt>
                                        </p:tgtEl>
                                      </p:cBhvr>
                                      <p:to x="100000" y="90000"/>
                                    </p:animScale>
                                    <p:animScale>
                                      <p:cBhvr>
                                        <p:cTn id="54" dur="166" decel="50000">
                                          <p:stCondLst>
                                            <p:cond delay="1668"/>
                                          </p:stCondLst>
                                        </p:cTn>
                                        <p:tgtEl>
                                          <p:spTgt spid="5">
                                            <p:txEl>
                                              <p:pRg st="3" end="3"/>
                                            </p:txEl>
                                          </p:spTgt>
                                        </p:tgtEl>
                                      </p:cBhvr>
                                      <p:to x="100000" y="100000"/>
                                    </p:animScale>
                                    <p:animScale>
                                      <p:cBhvr>
                                        <p:cTn id="55" dur="26">
                                          <p:stCondLst>
                                            <p:cond delay="1808"/>
                                          </p:stCondLst>
                                        </p:cTn>
                                        <p:tgtEl>
                                          <p:spTgt spid="5">
                                            <p:txEl>
                                              <p:pRg st="3" end="3"/>
                                            </p:txEl>
                                          </p:spTgt>
                                        </p:tgtEl>
                                      </p:cBhvr>
                                      <p:to x="100000" y="95000"/>
                                    </p:animScale>
                                    <p:animScale>
                                      <p:cBhvr>
                                        <p:cTn id="56" dur="166" decel="50000">
                                          <p:stCondLst>
                                            <p:cond delay="1834"/>
                                          </p:stCondLst>
                                        </p:cTn>
                                        <p:tgtEl>
                                          <p:spTgt spid="5">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Effect transition="in" filter="wipe(down)">
                                      <p:cBhvr>
                                        <p:cTn id="61" dur="580">
                                          <p:stCondLst>
                                            <p:cond delay="0"/>
                                          </p:stCondLst>
                                        </p:cTn>
                                        <p:tgtEl>
                                          <p:spTgt spid="5">
                                            <p:txEl>
                                              <p:pRg st="4" end="4"/>
                                            </p:txEl>
                                          </p:spTgt>
                                        </p:tgtEl>
                                      </p:cBhvr>
                                    </p:animEffect>
                                    <p:anim calcmode="lin" valueType="num">
                                      <p:cBhvr>
                                        <p:cTn id="62"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4" end="4"/>
                                            </p:txEl>
                                          </p:spTgt>
                                        </p:tgtEl>
                                      </p:cBhvr>
                                      <p:to x="100000" y="60000"/>
                                    </p:animScale>
                                    <p:animScale>
                                      <p:cBhvr>
                                        <p:cTn id="68" dur="166" decel="50000">
                                          <p:stCondLst>
                                            <p:cond delay="676"/>
                                          </p:stCondLst>
                                        </p:cTn>
                                        <p:tgtEl>
                                          <p:spTgt spid="5">
                                            <p:txEl>
                                              <p:pRg st="4" end="4"/>
                                            </p:txEl>
                                          </p:spTgt>
                                        </p:tgtEl>
                                      </p:cBhvr>
                                      <p:to x="100000" y="100000"/>
                                    </p:animScale>
                                    <p:animScale>
                                      <p:cBhvr>
                                        <p:cTn id="69" dur="26">
                                          <p:stCondLst>
                                            <p:cond delay="1312"/>
                                          </p:stCondLst>
                                        </p:cTn>
                                        <p:tgtEl>
                                          <p:spTgt spid="5">
                                            <p:txEl>
                                              <p:pRg st="4" end="4"/>
                                            </p:txEl>
                                          </p:spTgt>
                                        </p:tgtEl>
                                      </p:cBhvr>
                                      <p:to x="100000" y="80000"/>
                                    </p:animScale>
                                    <p:animScale>
                                      <p:cBhvr>
                                        <p:cTn id="70" dur="166" decel="50000">
                                          <p:stCondLst>
                                            <p:cond delay="1338"/>
                                          </p:stCondLst>
                                        </p:cTn>
                                        <p:tgtEl>
                                          <p:spTgt spid="5">
                                            <p:txEl>
                                              <p:pRg st="4" end="4"/>
                                            </p:txEl>
                                          </p:spTgt>
                                        </p:tgtEl>
                                      </p:cBhvr>
                                      <p:to x="100000" y="100000"/>
                                    </p:animScale>
                                    <p:animScale>
                                      <p:cBhvr>
                                        <p:cTn id="71" dur="26">
                                          <p:stCondLst>
                                            <p:cond delay="1642"/>
                                          </p:stCondLst>
                                        </p:cTn>
                                        <p:tgtEl>
                                          <p:spTgt spid="5">
                                            <p:txEl>
                                              <p:pRg st="4" end="4"/>
                                            </p:txEl>
                                          </p:spTgt>
                                        </p:tgtEl>
                                      </p:cBhvr>
                                      <p:to x="100000" y="90000"/>
                                    </p:animScale>
                                    <p:animScale>
                                      <p:cBhvr>
                                        <p:cTn id="72" dur="166" decel="50000">
                                          <p:stCondLst>
                                            <p:cond delay="1668"/>
                                          </p:stCondLst>
                                        </p:cTn>
                                        <p:tgtEl>
                                          <p:spTgt spid="5">
                                            <p:txEl>
                                              <p:pRg st="4" end="4"/>
                                            </p:txEl>
                                          </p:spTgt>
                                        </p:tgtEl>
                                      </p:cBhvr>
                                      <p:to x="100000" y="100000"/>
                                    </p:animScale>
                                    <p:animScale>
                                      <p:cBhvr>
                                        <p:cTn id="73" dur="26">
                                          <p:stCondLst>
                                            <p:cond delay="1808"/>
                                          </p:stCondLst>
                                        </p:cTn>
                                        <p:tgtEl>
                                          <p:spTgt spid="5">
                                            <p:txEl>
                                              <p:pRg st="4" end="4"/>
                                            </p:txEl>
                                          </p:spTgt>
                                        </p:tgtEl>
                                      </p:cBhvr>
                                      <p:to x="100000" y="95000"/>
                                    </p:animScale>
                                    <p:animScale>
                                      <p:cBhvr>
                                        <p:cTn id="74" dur="166" decel="50000">
                                          <p:stCondLst>
                                            <p:cond delay="1834"/>
                                          </p:stCondLst>
                                        </p:cTn>
                                        <p:tgtEl>
                                          <p:spTgt spid="5">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nodeType="clickEffect">
                                  <p:stCondLst>
                                    <p:cond delay="0"/>
                                  </p:stCondLst>
                                  <p:childTnLst>
                                    <p:set>
                                      <p:cBhvr>
                                        <p:cTn id="78" dur="1" fill="hold">
                                          <p:stCondLst>
                                            <p:cond delay="0"/>
                                          </p:stCondLst>
                                        </p:cTn>
                                        <p:tgtEl>
                                          <p:spTgt spid="8">
                                            <p:txEl>
                                              <p:pRg st="0" end="0"/>
                                            </p:txEl>
                                          </p:spTgt>
                                        </p:tgtEl>
                                        <p:attrNameLst>
                                          <p:attrName>style.visibility</p:attrName>
                                        </p:attrNameLst>
                                      </p:cBhvr>
                                      <p:to>
                                        <p:strVal val="visible"/>
                                      </p:to>
                                    </p:set>
                                    <p:anim calcmode="lin" valueType="num">
                                      <p:cBhvr additive="base">
                                        <p:cTn id="79" dur="10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80"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Autofit/>
          </a:bodyPr>
          <a:lstStyle/>
          <a:p>
            <a:pPr algn="ctr"/>
            <a:r>
              <a:rPr lang="en-US" dirty="0" smtClean="0"/>
              <a:t>	</a:t>
            </a:r>
            <a:br>
              <a:rPr lang="en-US" dirty="0" smtClean="0"/>
            </a:br>
            <a:r>
              <a:rPr lang="en-US" dirty="0" smtClean="0"/>
              <a:t/>
            </a:r>
            <a:br>
              <a:rPr lang="en-US" dirty="0" smtClean="0"/>
            </a:br>
            <a:r>
              <a:rPr lang="en-US" dirty="0" smtClean="0"/>
              <a:t/>
            </a:r>
            <a:br>
              <a:rPr lang="en-US" dirty="0" smtClean="0"/>
            </a:br>
            <a:r>
              <a:rPr lang="en-US" sz="6600" b="1" dirty="0" smtClean="0"/>
              <a:t>India</a:t>
            </a:r>
            <a:endParaRPr lang="en-US" sz="6600" b="1" dirty="0">
              <a:solidFill>
                <a:schemeClr val="bg1"/>
              </a:solidFill>
            </a:endParaRPr>
          </a:p>
        </p:txBody>
      </p:sp>
      <p:sp>
        <p:nvSpPr>
          <p:cNvPr id="5" name="Content Placeholder 4"/>
          <p:cNvSpPr>
            <a:spLocks noGrp="1"/>
          </p:cNvSpPr>
          <p:nvPr>
            <p:ph sz="half" idx="1"/>
          </p:nvPr>
        </p:nvSpPr>
        <p:spPr>
          <a:xfrm>
            <a:off x="457200" y="1143000"/>
            <a:ext cx="3200400" cy="5257800"/>
          </a:xfrm>
        </p:spPr>
        <p:txBody>
          <a:bodyPr>
            <a:noAutofit/>
          </a:bodyPr>
          <a:lstStyle/>
          <a:p>
            <a:pPr lvl="0"/>
            <a:r>
              <a:rPr lang="en-US" sz="2000" dirty="0" err="1" smtClean="0"/>
              <a:t>Govt</a:t>
            </a:r>
            <a:r>
              <a:rPr lang="en-US" sz="2000" dirty="0" smtClean="0"/>
              <a:t> controls basic industries and influences agriculture and industry, but free enterprise and entrepreneurship are common</a:t>
            </a:r>
          </a:p>
          <a:p>
            <a:r>
              <a:rPr lang="en-US" sz="2000" dirty="0" smtClean="0"/>
              <a:t>India has an increasingly educated workforce particularly in areas of engineering and computer science. </a:t>
            </a:r>
          </a:p>
          <a:p>
            <a:r>
              <a:rPr lang="en-US" sz="2000" dirty="0" smtClean="0"/>
              <a:t>Since 1991, India has slowly allowed the markets to open up to private sector domestic and foreign businesses. </a:t>
            </a:r>
          </a:p>
          <a:p>
            <a:pPr>
              <a:buNone/>
            </a:pPr>
            <a:endParaRPr lang="en-US" sz="2000" dirty="0" smtClean="0"/>
          </a:p>
          <a:p>
            <a:endParaRPr lang="en-US" sz="2000" dirty="0" smtClean="0"/>
          </a:p>
          <a:p>
            <a:pPr>
              <a:buNone/>
            </a:pPr>
            <a:endParaRPr lang="en-US" sz="2000" dirty="0" smtClean="0"/>
          </a:p>
          <a:p>
            <a:endParaRPr lang="en-US" sz="2000" dirty="0"/>
          </a:p>
        </p:txBody>
      </p:sp>
      <p:pic>
        <p:nvPicPr>
          <p:cNvPr id="8" name="Content Placeholder 7" descr="India GDP.jpg"/>
          <p:cNvPicPr>
            <a:picLocks noGrp="1" noChangeAspect="1"/>
          </p:cNvPicPr>
          <p:nvPr>
            <p:ph sz="half" idx="2"/>
          </p:nvPr>
        </p:nvPicPr>
        <p:blipFill>
          <a:blip r:embed="rId2" cstate="print"/>
          <a:stretch>
            <a:fillRect/>
          </a:stretch>
        </p:blipFill>
        <p:spPr>
          <a:xfrm>
            <a:off x="4038601" y="1523999"/>
            <a:ext cx="4668838" cy="2413631"/>
          </a:xfrm>
        </p:spPr>
      </p:pic>
      <p:pic>
        <p:nvPicPr>
          <p:cNvPr id="9" name="Picture 8" descr="India per capita income.jpg"/>
          <p:cNvPicPr>
            <a:picLocks noChangeAspect="1"/>
          </p:cNvPicPr>
          <p:nvPr/>
        </p:nvPicPr>
        <p:blipFill>
          <a:blip r:embed="rId3" cstate="print"/>
          <a:srcRect r="2632" b="46774"/>
          <a:stretch>
            <a:fillRect/>
          </a:stretch>
        </p:blipFill>
        <p:spPr>
          <a:xfrm>
            <a:off x="3810000" y="4114800"/>
            <a:ext cx="5029200" cy="1689100"/>
          </a:xfrm>
          <a:prstGeom prst="rect">
            <a:avLst/>
          </a:prstGeom>
        </p:spPr>
      </p:pic>
      <p:sp>
        <p:nvSpPr>
          <p:cNvPr id="10" name="TextBox 9"/>
          <p:cNvSpPr txBox="1"/>
          <p:nvPr/>
        </p:nvSpPr>
        <p:spPr>
          <a:xfrm>
            <a:off x="3733800" y="5791200"/>
            <a:ext cx="5105400" cy="923330"/>
          </a:xfrm>
          <a:prstGeom prst="rect">
            <a:avLst/>
          </a:prstGeom>
          <a:noFill/>
        </p:spPr>
        <p:txBody>
          <a:bodyPr wrap="square" rtlCol="0">
            <a:spAutoFit/>
          </a:bodyPr>
          <a:lstStyle/>
          <a:p>
            <a:r>
              <a:rPr lang="en-US" dirty="0"/>
              <a:t>Place on the continuum: India would be more to the market side of the continuum than China.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 calcmode="lin" valueType="num">
                                      <p:cBhvr additive="base">
                                        <p:cTn id="61"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62"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solidFill>
                  <a:schemeClr val="bg1"/>
                </a:solidFill>
              </a:rPr>
              <a:t>Japan</a:t>
            </a:r>
            <a:endParaRPr lang="en-US" sz="6600" b="1" dirty="0">
              <a:solidFill>
                <a:schemeClr val="bg1"/>
              </a:solidFill>
            </a:endParaRPr>
          </a:p>
        </p:txBody>
      </p:sp>
      <p:sp>
        <p:nvSpPr>
          <p:cNvPr id="3" name="Content Placeholder 2"/>
          <p:cNvSpPr>
            <a:spLocks noGrp="1"/>
          </p:cNvSpPr>
          <p:nvPr>
            <p:ph sz="half" idx="1"/>
          </p:nvPr>
        </p:nvSpPr>
        <p:spPr>
          <a:xfrm>
            <a:off x="457200" y="1524000"/>
            <a:ext cx="3581400" cy="5029200"/>
          </a:xfrm>
        </p:spPr>
        <p:txBody>
          <a:bodyPr>
            <a:normAutofit fontScale="47500" lnSpcReduction="20000"/>
          </a:bodyPr>
          <a:lstStyle/>
          <a:p>
            <a:pPr lvl="0"/>
            <a:r>
              <a:rPr lang="en-US" sz="3800" dirty="0" smtClean="0">
                <a:solidFill>
                  <a:schemeClr val="bg1"/>
                </a:solidFill>
              </a:rPr>
              <a:t>Huge investment in human and capital resources</a:t>
            </a:r>
          </a:p>
          <a:p>
            <a:pPr lvl="0"/>
            <a:r>
              <a:rPr lang="en-US" sz="3800" dirty="0" smtClean="0">
                <a:solidFill>
                  <a:schemeClr val="bg1"/>
                </a:solidFill>
              </a:rPr>
              <a:t>Very high literacy rate, GDP, and per capita income</a:t>
            </a:r>
          </a:p>
          <a:p>
            <a:r>
              <a:rPr lang="en-US" sz="3800" dirty="0" smtClean="0">
                <a:solidFill>
                  <a:schemeClr val="bg1"/>
                </a:solidFill>
              </a:rPr>
              <a:t>Japan has one of the most developed economies in the world</a:t>
            </a:r>
          </a:p>
          <a:p>
            <a:r>
              <a:rPr lang="en-US" sz="3800" dirty="0" smtClean="0">
                <a:solidFill>
                  <a:schemeClr val="bg1"/>
                </a:solidFill>
              </a:rPr>
              <a:t>Japan’s economy is primarily market driven with supply and demand determining what will be produced. </a:t>
            </a:r>
          </a:p>
          <a:p>
            <a:r>
              <a:rPr lang="en-US" sz="3800" dirty="0" smtClean="0">
                <a:solidFill>
                  <a:schemeClr val="bg1"/>
                </a:solidFill>
              </a:rPr>
              <a:t>The few industries that are highly government-controlled, such as agriculture, have much lower productivity rates than those industries controlled by market forces. </a:t>
            </a:r>
          </a:p>
          <a:p>
            <a:r>
              <a:rPr lang="en-US" sz="3800" dirty="0" smtClean="0">
                <a:solidFill>
                  <a:schemeClr val="bg1"/>
                </a:solidFill>
              </a:rPr>
              <a:t>Private businesses determine their own production processes in most of the economy. </a:t>
            </a:r>
          </a:p>
          <a:p>
            <a:endParaRPr lang="en-US" dirty="0" smtClean="0"/>
          </a:p>
          <a:p>
            <a:endParaRPr lang="en-US" dirty="0"/>
          </a:p>
        </p:txBody>
      </p:sp>
      <p:pic>
        <p:nvPicPr>
          <p:cNvPr id="5" name="Content Placeholder 4" descr="Skyscrapers_of_Shinjuku_2009_January.jpg"/>
          <p:cNvPicPr>
            <a:picLocks noGrp="1" noChangeAspect="1"/>
          </p:cNvPicPr>
          <p:nvPr>
            <p:ph sz="half" idx="2"/>
          </p:nvPr>
        </p:nvPicPr>
        <p:blipFill>
          <a:blip r:embed="rId2" cstate="print"/>
          <a:stretch>
            <a:fillRect/>
          </a:stretch>
        </p:blipFill>
        <p:spPr>
          <a:xfrm>
            <a:off x="4054769" y="2209800"/>
            <a:ext cx="4576469" cy="2438400"/>
          </a:xfrm>
        </p:spPr>
      </p:pic>
      <p:sp>
        <p:nvSpPr>
          <p:cNvPr id="6" name="TextBox 5"/>
          <p:cNvSpPr txBox="1"/>
          <p:nvPr/>
        </p:nvSpPr>
        <p:spPr>
          <a:xfrm>
            <a:off x="4038600" y="4876800"/>
            <a:ext cx="4648200" cy="1477328"/>
          </a:xfrm>
          <a:prstGeom prst="rect">
            <a:avLst/>
          </a:prstGeom>
          <a:noFill/>
        </p:spPr>
        <p:txBody>
          <a:bodyPr wrap="square" rtlCol="0">
            <a:spAutoFit/>
          </a:bodyPr>
          <a:lstStyle/>
          <a:p>
            <a:r>
              <a:rPr lang="en-US" dirty="0">
                <a:solidFill>
                  <a:schemeClr val="bg1"/>
                </a:solidFill>
              </a:rPr>
              <a:t>Place on the continuum: Out of all four countries in this element, Japan would be the closest to the market side of the continuum. </a:t>
            </a:r>
            <a:r>
              <a:rPr lang="en-US"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nodeType="clickEffect">
                                  <p:stCondLst>
                                    <p:cond delay="0"/>
                                  </p:stCondLst>
                                  <p:childTnLst>
                                    <p:set>
                                      <p:cBhvr>
                                        <p:cTn id="114" dur="1" fill="hold">
                                          <p:stCondLst>
                                            <p:cond delay="0"/>
                                          </p:stCondLst>
                                        </p:cTn>
                                        <p:tgtEl>
                                          <p:spTgt spid="6">
                                            <p:txEl>
                                              <p:pRg st="0" end="0"/>
                                            </p:txEl>
                                          </p:spTgt>
                                        </p:tgtEl>
                                        <p:attrNameLst>
                                          <p:attrName>style.visibility</p:attrName>
                                        </p:attrNameLst>
                                      </p:cBhvr>
                                      <p:to>
                                        <p:strVal val="visible"/>
                                      </p:to>
                                    </p:set>
                                    <p:anim calcmode="lin" valueType="num">
                                      <p:cBhvr additive="base">
                                        <p:cTn id="115"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16"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North Korea</a:t>
            </a:r>
            <a:endParaRPr lang="en-US" sz="6600" dirty="0"/>
          </a:p>
        </p:txBody>
      </p:sp>
      <p:sp>
        <p:nvSpPr>
          <p:cNvPr id="3" name="Content Placeholder 2"/>
          <p:cNvSpPr>
            <a:spLocks noGrp="1"/>
          </p:cNvSpPr>
          <p:nvPr>
            <p:ph sz="half" idx="1"/>
          </p:nvPr>
        </p:nvSpPr>
        <p:spPr>
          <a:xfrm>
            <a:off x="457200" y="1524000"/>
            <a:ext cx="3733800" cy="4876800"/>
          </a:xfrm>
        </p:spPr>
        <p:txBody>
          <a:bodyPr>
            <a:normAutofit fontScale="70000" lnSpcReduction="20000"/>
          </a:bodyPr>
          <a:lstStyle/>
          <a:p>
            <a:pPr lvl="0"/>
            <a:r>
              <a:rPr lang="en-US" sz="2900" dirty="0" err="1" smtClean="0"/>
              <a:t>Govt</a:t>
            </a:r>
            <a:r>
              <a:rPr lang="en-US" sz="2900" dirty="0" smtClean="0"/>
              <a:t> owns all land and resources</a:t>
            </a:r>
          </a:p>
          <a:p>
            <a:pPr lvl="0"/>
            <a:r>
              <a:rPr lang="en-US" sz="2900" dirty="0" smtClean="0"/>
              <a:t>No entrepreneurship allowed</a:t>
            </a:r>
          </a:p>
          <a:p>
            <a:r>
              <a:rPr lang="en-US" sz="2900" dirty="0" smtClean="0"/>
              <a:t>Although there have been some small market reforms recently, the majority of legal economic activities are centrally controlled by the government. </a:t>
            </a:r>
          </a:p>
          <a:p>
            <a:r>
              <a:rPr lang="en-US" sz="2900" dirty="0" smtClean="0"/>
              <a:t>Approximately one fourth of all domestic output is devoted to maintaining the military. This severely limits the amount of goods and services that make it to the rest of the people of North Korea. </a:t>
            </a:r>
            <a:r>
              <a:rPr lang="en-US" dirty="0" smtClean="0"/>
              <a:t>	</a:t>
            </a:r>
          </a:p>
          <a:p>
            <a:pPr lvl="0"/>
            <a:endParaRPr lang="en-US" dirty="0" smtClean="0"/>
          </a:p>
        </p:txBody>
      </p:sp>
      <p:pic>
        <p:nvPicPr>
          <p:cNvPr id="5" name="Content Placeholder 4" descr="North Korea economy.jpg"/>
          <p:cNvPicPr>
            <a:picLocks noGrp="1" noChangeAspect="1"/>
          </p:cNvPicPr>
          <p:nvPr>
            <p:ph sz="half" idx="2"/>
          </p:nvPr>
        </p:nvPicPr>
        <p:blipFill>
          <a:blip r:embed="rId2" cstate="print"/>
          <a:stretch>
            <a:fillRect/>
          </a:stretch>
        </p:blipFill>
        <p:spPr>
          <a:xfrm>
            <a:off x="4177771" y="1676400"/>
            <a:ext cx="4605867" cy="2819400"/>
          </a:xfrm>
        </p:spPr>
      </p:pic>
      <p:sp>
        <p:nvSpPr>
          <p:cNvPr id="6" name="TextBox 5"/>
          <p:cNvSpPr txBox="1"/>
          <p:nvPr/>
        </p:nvSpPr>
        <p:spPr>
          <a:xfrm>
            <a:off x="4191000" y="4724400"/>
            <a:ext cx="4648200" cy="1754326"/>
          </a:xfrm>
          <a:prstGeom prst="rect">
            <a:avLst/>
          </a:prstGeom>
          <a:noFill/>
        </p:spPr>
        <p:txBody>
          <a:bodyPr wrap="square" rtlCol="0">
            <a:spAutoFit/>
          </a:bodyPr>
          <a:lstStyle/>
          <a:p>
            <a:r>
              <a:rPr lang="en-US" dirty="0"/>
              <a:t>Place on the continuum: North Korea would be much more to the command side of the continuum than any of the other nations discussed. One of the most command economies in the world today.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 calcmode="lin" valueType="num">
                                      <p:cBhvr additive="base">
                                        <p:cTn id="79"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0"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143000"/>
            <a:ext cx="7162800" cy="5663089"/>
          </a:xfrm>
          <a:prstGeom prst="rect">
            <a:avLst/>
          </a:prstGeom>
          <a:noFill/>
        </p:spPr>
        <p:txBody>
          <a:bodyPr wrap="square" rtlCol="0">
            <a:spAutoFit/>
          </a:bodyPr>
          <a:lstStyle/>
          <a:p>
            <a:pPr algn="ctr"/>
            <a:r>
              <a:rPr lang="en-US" sz="4400" b="1" dirty="0" smtClean="0">
                <a:solidFill>
                  <a:schemeClr val="bg1"/>
                </a:solidFill>
                <a:latin typeface="Constantia" pitchFamily="18" charset="0"/>
              </a:rPr>
              <a:t>SS7E10: </a:t>
            </a:r>
            <a:r>
              <a:rPr lang="en-US" sz="4400" b="1" dirty="0">
                <a:solidFill>
                  <a:schemeClr val="bg1"/>
                </a:solidFill>
                <a:latin typeface="Constantia" pitchFamily="18" charset="0"/>
              </a:rPr>
              <a:t>The student will describe factors that influence economic growth and examine their presence or absence in India, China, and Japan. 	</a:t>
            </a:r>
          </a:p>
          <a:p>
            <a:pPr algn="ctr"/>
            <a:endParaRPr lang="en-US" sz="5400" b="1" dirty="0">
              <a:solidFill>
                <a:schemeClr val="bg1"/>
              </a:solidFill>
              <a:latin typeface="Constant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3962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000" dirty="0" smtClean="0">
                          <a:solidFill>
                            <a:schemeClr val="bg1"/>
                          </a:solidFill>
                        </a:rPr>
                        <a:t>Natural</a:t>
                      </a:r>
                      <a:r>
                        <a:rPr lang="en-US" sz="2000" baseline="0" dirty="0" smtClean="0">
                          <a:solidFill>
                            <a:schemeClr val="bg1"/>
                          </a:solidFill>
                        </a:rPr>
                        <a:t> Resources</a:t>
                      </a:r>
                    </a:p>
                    <a:p>
                      <a:pPr lvl="0">
                        <a:buFont typeface="Arial" pitchFamily="34" charset="0"/>
                        <a:buChar char="•"/>
                      </a:pPr>
                      <a:r>
                        <a:rPr kumimoji="0" lang="en-US" sz="1800" b="1" kern="1200" dirty="0" smtClean="0">
                          <a:solidFill>
                            <a:schemeClr val="lt1"/>
                          </a:solidFill>
                          <a:latin typeface="+mn-lt"/>
                          <a:ea typeface="+mn-ea"/>
                          <a:cs typeface="+mn-cs"/>
                        </a:rPr>
                        <a:t>Fertile farm land </a:t>
                      </a:r>
                    </a:p>
                    <a:p>
                      <a:pPr lvl="0">
                        <a:buFont typeface="Arial" pitchFamily="34" charset="0"/>
                        <a:buChar char="•"/>
                      </a:pPr>
                      <a:r>
                        <a:rPr kumimoji="0" lang="en-US" sz="1800" b="1" kern="1200" dirty="0" smtClean="0">
                          <a:solidFill>
                            <a:schemeClr val="lt1"/>
                          </a:solidFill>
                          <a:latin typeface="+mn-lt"/>
                          <a:ea typeface="+mn-ea"/>
                          <a:cs typeface="+mn-cs"/>
                        </a:rPr>
                        <a:t>Tea, rice, wheat</a:t>
                      </a:r>
                    </a:p>
                    <a:p>
                      <a:pPr lvl="0">
                        <a:buFont typeface="Arial" pitchFamily="34" charset="0"/>
                        <a:buChar char="•"/>
                      </a:pPr>
                      <a:r>
                        <a:rPr kumimoji="0" lang="en-US" sz="1800" b="1" kern="1200" dirty="0" smtClean="0">
                          <a:solidFill>
                            <a:schemeClr val="lt1"/>
                          </a:solidFill>
                          <a:latin typeface="+mn-lt"/>
                          <a:ea typeface="+mn-ea"/>
                          <a:cs typeface="+mn-cs"/>
                        </a:rPr>
                        <a:t>Gem stones, coal</a:t>
                      </a:r>
                    </a:p>
                    <a:p>
                      <a:pPr lvl="0">
                        <a:buFont typeface="Arial" pitchFamily="34" charset="0"/>
                        <a:buChar char="•"/>
                      </a:pPr>
                      <a:r>
                        <a:rPr kumimoji="0" lang="en-US" sz="1800" b="1" kern="1200" dirty="0" smtClean="0">
                          <a:solidFill>
                            <a:schemeClr val="lt1"/>
                          </a:solidFill>
                          <a:latin typeface="+mn-lt"/>
                          <a:ea typeface="+mn-ea"/>
                          <a:cs typeface="+mn-cs"/>
                        </a:rPr>
                        <a:t>Coastal fishing</a:t>
                      </a:r>
                    </a:p>
                    <a:p>
                      <a:endParaRPr lang="en-US" dirty="0"/>
                    </a:p>
                  </a:txBody>
                  <a:tcPr/>
                </a:tc>
                <a:tc>
                  <a:txBody>
                    <a:bodyPr/>
                    <a:lstStyle/>
                    <a:p>
                      <a:r>
                        <a:rPr lang="en-US" sz="2000" dirty="0" smtClean="0">
                          <a:solidFill>
                            <a:schemeClr val="bg1"/>
                          </a:solidFill>
                        </a:rPr>
                        <a:t>Capital Resources</a:t>
                      </a:r>
                    </a:p>
                    <a:p>
                      <a:pPr lvl="0">
                        <a:buFont typeface="Arial" pitchFamily="34" charset="0"/>
                        <a:buChar char="•"/>
                      </a:pPr>
                      <a:r>
                        <a:rPr kumimoji="0" lang="en-US" sz="1800" b="1" kern="1200" dirty="0" smtClean="0">
                          <a:solidFill>
                            <a:schemeClr val="lt1"/>
                          </a:solidFill>
                          <a:latin typeface="+mn-lt"/>
                          <a:ea typeface="+mn-ea"/>
                          <a:cs typeface="+mn-cs"/>
                        </a:rPr>
                        <a:t>Top 10 industrial nation</a:t>
                      </a:r>
                    </a:p>
                    <a:p>
                      <a:pPr lvl="0">
                        <a:buFont typeface="Arial" pitchFamily="34" charset="0"/>
                        <a:buChar char="•"/>
                      </a:pPr>
                      <a:r>
                        <a:rPr kumimoji="0" lang="en-US" sz="1800" b="1" kern="1200" dirty="0" smtClean="0">
                          <a:solidFill>
                            <a:schemeClr val="lt1"/>
                          </a:solidFill>
                          <a:latin typeface="+mn-lt"/>
                          <a:ea typeface="+mn-ea"/>
                          <a:cs typeface="+mn-cs"/>
                        </a:rPr>
                        <a:t>Improve farming equipment and irrigation during the Green Revolution (produce more crops for growing population)</a:t>
                      </a:r>
                    </a:p>
                    <a:p>
                      <a:pPr lvl="0">
                        <a:buFont typeface="Arial" pitchFamily="34" charset="0"/>
                        <a:buChar char="•"/>
                      </a:pPr>
                      <a:r>
                        <a:rPr kumimoji="0" lang="en-US" sz="1800" b="1" kern="1200" dirty="0" smtClean="0">
                          <a:solidFill>
                            <a:schemeClr val="lt1"/>
                          </a:solidFill>
                          <a:latin typeface="+mn-lt"/>
                          <a:ea typeface="+mn-ea"/>
                          <a:cs typeface="+mn-cs"/>
                        </a:rPr>
                        <a:t>More factories and machinery</a:t>
                      </a:r>
                    </a:p>
                    <a:p>
                      <a:pPr>
                        <a:buFont typeface="Arial" pitchFamily="34" charset="0"/>
                        <a:buChar char="•"/>
                      </a:pPr>
                      <a:r>
                        <a:rPr kumimoji="0" lang="en-US" sz="1800" b="1" kern="1200" dirty="0" smtClean="0">
                          <a:solidFill>
                            <a:schemeClr val="lt1"/>
                          </a:solidFill>
                          <a:latin typeface="+mn-lt"/>
                          <a:ea typeface="+mn-ea"/>
                          <a:cs typeface="+mn-cs"/>
                        </a:rPr>
                        <a:t>Communication and computer technology</a:t>
                      </a:r>
                      <a:endParaRPr lang="en-US" dirty="0"/>
                    </a:p>
                  </a:txBody>
                  <a:tcPr/>
                </a:tc>
                <a:tc>
                  <a:txBody>
                    <a:bodyPr/>
                    <a:lstStyle/>
                    <a:p>
                      <a:r>
                        <a:rPr lang="en-US" sz="2000" dirty="0" smtClean="0">
                          <a:solidFill>
                            <a:schemeClr val="bg1"/>
                          </a:solidFill>
                        </a:rPr>
                        <a:t>Human Resources</a:t>
                      </a:r>
                    </a:p>
                    <a:p>
                      <a:pPr lvl="0">
                        <a:buFont typeface="Arial" pitchFamily="34" charset="0"/>
                        <a:buChar char="•"/>
                      </a:pPr>
                      <a:r>
                        <a:rPr kumimoji="0" lang="en-US" sz="1800" b="1" kern="1200" dirty="0" err="1" smtClean="0">
                          <a:solidFill>
                            <a:schemeClr val="lt1"/>
                          </a:solidFill>
                          <a:latin typeface="+mn-lt"/>
                          <a:ea typeface="+mn-ea"/>
                          <a:cs typeface="+mn-cs"/>
                        </a:rPr>
                        <a:t>Govt</a:t>
                      </a:r>
                      <a:r>
                        <a:rPr kumimoji="0" lang="en-US" sz="1800" b="1" kern="1200" dirty="0" smtClean="0">
                          <a:solidFill>
                            <a:schemeClr val="lt1"/>
                          </a:solidFill>
                          <a:latin typeface="+mn-lt"/>
                          <a:ea typeface="+mn-ea"/>
                          <a:cs typeface="+mn-cs"/>
                        </a:rPr>
                        <a:t> improved farming and irrigation techniques</a:t>
                      </a:r>
                    </a:p>
                    <a:p>
                      <a:pPr lvl="0">
                        <a:buFont typeface="Arial" pitchFamily="34" charset="0"/>
                        <a:buChar char="•"/>
                      </a:pPr>
                      <a:r>
                        <a:rPr kumimoji="0" lang="en-US" sz="1800" b="1" kern="1200" dirty="0" smtClean="0">
                          <a:solidFill>
                            <a:schemeClr val="lt1"/>
                          </a:solidFill>
                          <a:latin typeface="+mn-lt"/>
                          <a:ea typeface="+mn-ea"/>
                          <a:cs typeface="+mn-cs"/>
                        </a:rPr>
                        <a:t>Improved investment in education (in urban areas)</a:t>
                      </a:r>
                    </a:p>
                    <a:p>
                      <a:pPr>
                        <a:buFont typeface="Arial" pitchFamily="34" charset="0"/>
                        <a:buChar char="•"/>
                      </a:pPr>
                      <a:r>
                        <a:rPr kumimoji="0" lang="en-US" sz="1800" b="1" kern="1200" dirty="0" smtClean="0">
                          <a:solidFill>
                            <a:schemeClr val="lt1"/>
                          </a:solidFill>
                          <a:latin typeface="+mn-lt"/>
                          <a:ea typeface="+mn-ea"/>
                          <a:cs typeface="+mn-cs"/>
                        </a:rPr>
                        <a:t>English as second language helps workers create computer software products and technical support</a:t>
                      </a:r>
                      <a:endParaRPr lang="en-US" dirty="0"/>
                    </a:p>
                  </a:txBody>
                  <a:tcPr/>
                </a:tc>
              </a:tr>
            </a:tbl>
          </a:graphicData>
        </a:graphic>
      </p:graphicFrame>
      <p:sp>
        <p:nvSpPr>
          <p:cNvPr id="3" name="Title 2"/>
          <p:cNvSpPr>
            <a:spLocks noGrp="1"/>
          </p:cNvSpPr>
          <p:nvPr>
            <p:ph type="title"/>
          </p:nvPr>
        </p:nvSpPr>
        <p:spPr/>
        <p:txBody>
          <a:bodyPr>
            <a:normAutofit/>
          </a:bodyPr>
          <a:lstStyle/>
          <a:p>
            <a:pPr algn="ctr"/>
            <a:r>
              <a:rPr lang="en-US" sz="6600" dirty="0" smtClean="0"/>
              <a:t>India</a:t>
            </a:r>
            <a:endParaRPr lang="en-US" sz="6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846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400" dirty="0" smtClean="0">
                          <a:solidFill>
                            <a:schemeClr val="bg1"/>
                          </a:solidFill>
                        </a:rPr>
                        <a:t>Natural</a:t>
                      </a:r>
                      <a:r>
                        <a:rPr lang="en-US" sz="2400" baseline="0" dirty="0" smtClean="0">
                          <a:solidFill>
                            <a:schemeClr val="bg1"/>
                          </a:solidFill>
                        </a:rPr>
                        <a:t> Resources</a:t>
                      </a:r>
                    </a:p>
                    <a:p>
                      <a:pPr lvl="0">
                        <a:buFont typeface="Arial" pitchFamily="34" charset="0"/>
                        <a:buChar char="•"/>
                      </a:pPr>
                      <a:r>
                        <a:rPr kumimoji="0" lang="en-US" sz="2400" b="1" kern="1200" dirty="0" smtClean="0">
                          <a:solidFill>
                            <a:schemeClr val="lt1"/>
                          </a:solidFill>
                          <a:latin typeface="+mn-lt"/>
                          <a:ea typeface="+mn-ea"/>
                          <a:cs typeface="+mn-cs"/>
                        </a:rPr>
                        <a:t>Farmland along rivers in eastern China</a:t>
                      </a:r>
                    </a:p>
                    <a:p>
                      <a:pPr lvl="0">
                        <a:buFont typeface="Arial" pitchFamily="34" charset="0"/>
                        <a:buChar char="•"/>
                      </a:pPr>
                      <a:r>
                        <a:rPr kumimoji="0" lang="en-US" sz="2400" b="1" kern="1200" dirty="0" smtClean="0">
                          <a:solidFill>
                            <a:schemeClr val="lt1"/>
                          </a:solidFill>
                          <a:latin typeface="+mn-lt"/>
                          <a:ea typeface="+mn-ea"/>
                          <a:cs typeface="+mn-cs"/>
                        </a:rPr>
                        <a:t>Rice and wheat</a:t>
                      </a:r>
                    </a:p>
                    <a:p>
                      <a:pPr lvl="0">
                        <a:buFont typeface="Arial" pitchFamily="34" charset="0"/>
                        <a:buChar char="•"/>
                      </a:pPr>
                      <a:r>
                        <a:rPr kumimoji="0" lang="en-US" sz="2400" b="1" kern="1200" dirty="0" smtClean="0">
                          <a:solidFill>
                            <a:schemeClr val="lt1"/>
                          </a:solidFill>
                          <a:latin typeface="+mn-lt"/>
                          <a:ea typeface="+mn-ea"/>
                          <a:cs typeface="+mn-cs"/>
                        </a:rPr>
                        <a:t>Coal, iron ore, and oil</a:t>
                      </a:r>
                    </a:p>
                    <a:p>
                      <a:pPr>
                        <a:buFont typeface="Arial" pitchFamily="34" charset="0"/>
                        <a:buChar char="•"/>
                      </a:pPr>
                      <a:r>
                        <a:rPr kumimoji="0" lang="en-US" sz="2400" b="1" kern="1200" dirty="0" smtClean="0">
                          <a:solidFill>
                            <a:schemeClr val="lt1"/>
                          </a:solidFill>
                          <a:latin typeface="+mn-lt"/>
                          <a:ea typeface="+mn-ea"/>
                          <a:cs typeface="+mn-cs"/>
                        </a:rPr>
                        <a:t>Coastal fishing</a:t>
                      </a:r>
                      <a:endParaRPr lang="en-US" sz="2400" dirty="0"/>
                    </a:p>
                  </a:txBody>
                  <a:tcPr/>
                </a:tc>
                <a:tc>
                  <a:txBody>
                    <a:bodyPr/>
                    <a:lstStyle/>
                    <a:p>
                      <a:r>
                        <a:rPr lang="en-US" sz="2400" dirty="0" smtClean="0">
                          <a:solidFill>
                            <a:schemeClr val="bg1"/>
                          </a:solidFill>
                        </a:rPr>
                        <a:t>Capital Resources</a:t>
                      </a:r>
                    </a:p>
                    <a:p>
                      <a:pPr lvl="0">
                        <a:buFont typeface="Arial" pitchFamily="34" charset="0"/>
                        <a:buChar char="•"/>
                      </a:pPr>
                      <a:r>
                        <a:rPr kumimoji="0" lang="en-US" sz="2400" b="1" kern="1200" dirty="0" smtClean="0">
                          <a:solidFill>
                            <a:schemeClr val="lt1"/>
                          </a:solidFill>
                          <a:latin typeface="+mn-lt"/>
                          <a:ea typeface="+mn-ea"/>
                          <a:cs typeface="+mn-cs"/>
                        </a:rPr>
                        <a:t>Four modernizations : </a:t>
                      </a:r>
                      <a:r>
                        <a:rPr kumimoji="0" lang="en-US" sz="2400" b="1" kern="1200" dirty="0" err="1" smtClean="0">
                          <a:solidFill>
                            <a:schemeClr val="lt1"/>
                          </a:solidFill>
                          <a:latin typeface="+mn-lt"/>
                          <a:ea typeface="+mn-ea"/>
                          <a:cs typeface="+mn-cs"/>
                        </a:rPr>
                        <a:t>govt</a:t>
                      </a:r>
                      <a:r>
                        <a:rPr kumimoji="0" lang="en-US" sz="2400" b="1" kern="1200" dirty="0" smtClean="0">
                          <a:solidFill>
                            <a:schemeClr val="lt1"/>
                          </a:solidFill>
                          <a:latin typeface="+mn-lt"/>
                          <a:ea typeface="+mn-ea"/>
                          <a:cs typeface="+mn-cs"/>
                        </a:rPr>
                        <a:t> investment in farming, industry, military, and technology production</a:t>
                      </a:r>
                    </a:p>
                    <a:p>
                      <a:pPr>
                        <a:buFont typeface="Arial" pitchFamily="34" charset="0"/>
                        <a:buChar char="•"/>
                      </a:pPr>
                      <a:r>
                        <a:rPr kumimoji="0" lang="en-US" sz="2400" b="1" kern="1200" dirty="0" smtClean="0">
                          <a:solidFill>
                            <a:schemeClr val="lt1"/>
                          </a:solidFill>
                          <a:latin typeface="+mn-lt"/>
                          <a:ea typeface="+mn-ea"/>
                          <a:cs typeface="+mn-cs"/>
                        </a:rPr>
                        <a:t>Leading exporter of consumer products</a:t>
                      </a:r>
                      <a:endParaRPr lang="en-US" sz="2400" dirty="0" smtClean="0">
                        <a:solidFill>
                          <a:schemeClr val="bg1"/>
                        </a:solidFill>
                      </a:endParaRPr>
                    </a:p>
                  </a:txBody>
                  <a:tcPr/>
                </a:tc>
                <a:tc>
                  <a:txBody>
                    <a:bodyPr/>
                    <a:lstStyle/>
                    <a:p>
                      <a:r>
                        <a:rPr lang="en-US" sz="2400" dirty="0" smtClean="0">
                          <a:solidFill>
                            <a:schemeClr val="bg1"/>
                          </a:solidFill>
                        </a:rPr>
                        <a:t>Human Resources</a:t>
                      </a:r>
                    </a:p>
                    <a:p>
                      <a:pPr lvl="0">
                        <a:buFont typeface="Arial" pitchFamily="34" charset="0"/>
                        <a:buChar char="•"/>
                      </a:pPr>
                      <a:r>
                        <a:rPr kumimoji="0" lang="en-US" sz="2400" b="1" kern="1200" dirty="0" smtClean="0">
                          <a:solidFill>
                            <a:schemeClr val="lt1"/>
                          </a:solidFill>
                          <a:latin typeface="+mn-lt"/>
                          <a:ea typeface="+mn-ea"/>
                          <a:cs typeface="+mn-cs"/>
                        </a:rPr>
                        <a:t>Access to education in urban areas</a:t>
                      </a:r>
                    </a:p>
                    <a:p>
                      <a:pPr lvl="0">
                        <a:buFont typeface="Arial" pitchFamily="34" charset="0"/>
                        <a:buChar char="•"/>
                      </a:pPr>
                      <a:r>
                        <a:rPr kumimoji="0" lang="en-US" sz="2400" b="1" kern="1200" dirty="0" smtClean="0">
                          <a:solidFill>
                            <a:schemeClr val="lt1"/>
                          </a:solidFill>
                          <a:latin typeface="+mn-lt"/>
                          <a:ea typeface="+mn-ea"/>
                          <a:cs typeface="+mn-cs"/>
                        </a:rPr>
                        <a:t>Large populations in rural areas remain poor and undeveloped</a:t>
                      </a:r>
                    </a:p>
                    <a:p>
                      <a:pPr>
                        <a:buFont typeface="Arial" pitchFamily="34" charset="0"/>
                        <a:buNone/>
                      </a:pPr>
                      <a:endParaRPr lang="en-US" sz="2000" dirty="0" smtClean="0">
                        <a:solidFill>
                          <a:schemeClr val="bg1"/>
                        </a:solidFill>
                      </a:endParaRPr>
                    </a:p>
                  </a:txBody>
                  <a:tcPr/>
                </a:tc>
              </a:tr>
            </a:tbl>
          </a:graphicData>
        </a:graphic>
      </p:graphicFrame>
      <p:sp>
        <p:nvSpPr>
          <p:cNvPr id="3" name="Title 2"/>
          <p:cNvSpPr>
            <a:spLocks noGrp="1"/>
          </p:cNvSpPr>
          <p:nvPr>
            <p:ph type="title"/>
          </p:nvPr>
        </p:nvSpPr>
        <p:spPr/>
        <p:txBody>
          <a:bodyPr>
            <a:normAutofit/>
          </a:bodyPr>
          <a:lstStyle/>
          <a:p>
            <a:pPr algn="ctr"/>
            <a:r>
              <a:rPr lang="en-US" sz="6600" dirty="0" smtClean="0">
                <a:solidFill>
                  <a:schemeClr val="tx1"/>
                </a:solidFill>
              </a:rPr>
              <a:t>China</a:t>
            </a:r>
            <a:endParaRPr lang="en-US" sz="6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053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000" dirty="0" smtClean="0">
                          <a:solidFill>
                            <a:schemeClr val="bg1"/>
                          </a:solidFill>
                        </a:rPr>
                        <a:t>Natural</a:t>
                      </a:r>
                      <a:r>
                        <a:rPr lang="en-US" sz="2000" baseline="0" dirty="0" smtClean="0">
                          <a:solidFill>
                            <a:schemeClr val="bg1"/>
                          </a:solidFill>
                        </a:rPr>
                        <a:t> Resources</a:t>
                      </a:r>
                    </a:p>
                    <a:p>
                      <a:r>
                        <a:rPr kumimoji="0" lang="en-US" sz="2000" b="1" kern="1200" dirty="0" smtClean="0">
                          <a:solidFill>
                            <a:schemeClr val="lt1"/>
                          </a:solidFill>
                          <a:latin typeface="+mn-lt"/>
                          <a:ea typeface="+mn-ea"/>
                          <a:cs typeface="+mn-cs"/>
                        </a:rPr>
                        <a:t>FEW NATURAL RESOURCES</a:t>
                      </a:r>
                    </a:p>
                    <a:p>
                      <a:pPr lvl="0">
                        <a:buFont typeface="Arial" pitchFamily="34" charset="0"/>
                        <a:buChar char="•"/>
                      </a:pPr>
                      <a:r>
                        <a:rPr kumimoji="0" lang="en-US" sz="2000" b="1" kern="1200" dirty="0" smtClean="0">
                          <a:solidFill>
                            <a:schemeClr val="lt1"/>
                          </a:solidFill>
                          <a:latin typeface="+mn-lt"/>
                          <a:ea typeface="+mn-ea"/>
                          <a:cs typeface="+mn-cs"/>
                        </a:rPr>
                        <a:t>Coastal fishing</a:t>
                      </a:r>
                    </a:p>
                    <a:p>
                      <a:pPr lvl="0">
                        <a:buFont typeface="Arial" pitchFamily="34" charset="0"/>
                        <a:buChar char="•"/>
                      </a:pPr>
                      <a:r>
                        <a:rPr kumimoji="0" lang="en-US" sz="2000" b="1" kern="1200" dirty="0" smtClean="0">
                          <a:solidFill>
                            <a:schemeClr val="lt1"/>
                          </a:solidFill>
                          <a:latin typeface="+mn-lt"/>
                          <a:ea typeface="+mn-ea"/>
                          <a:cs typeface="+mn-cs"/>
                        </a:rPr>
                        <a:t>Must import most of raw materials they use to manufacture products</a:t>
                      </a:r>
                    </a:p>
                  </a:txBody>
                  <a:tcPr/>
                </a:tc>
                <a:tc>
                  <a:txBody>
                    <a:bodyPr/>
                    <a:lstStyle/>
                    <a:p>
                      <a:r>
                        <a:rPr lang="en-US" sz="2000" dirty="0" smtClean="0">
                          <a:solidFill>
                            <a:schemeClr val="bg1"/>
                          </a:solidFill>
                        </a:rPr>
                        <a:t>Capital Resources</a:t>
                      </a:r>
                    </a:p>
                    <a:p>
                      <a:pPr lvl="0">
                        <a:buFont typeface="Arial" pitchFamily="34" charset="0"/>
                        <a:buChar char="•"/>
                      </a:pPr>
                      <a:r>
                        <a:rPr kumimoji="0" lang="en-US" sz="2000" b="1" kern="1200" dirty="0" smtClean="0">
                          <a:solidFill>
                            <a:schemeClr val="lt1"/>
                          </a:solidFill>
                          <a:latin typeface="+mn-lt"/>
                          <a:ea typeface="+mn-ea"/>
                          <a:cs typeface="+mn-cs"/>
                        </a:rPr>
                        <a:t>Highly industrialized</a:t>
                      </a:r>
                    </a:p>
                    <a:p>
                      <a:pPr lvl="0">
                        <a:buFont typeface="Arial" pitchFamily="34" charset="0"/>
                        <a:buChar char="•"/>
                      </a:pPr>
                      <a:r>
                        <a:rPr kumimoji="0" lang="en-US" sz="2000" b="1" kern="1200" dirty="0" smtClean="0">
                          <a:solidFill>
                            <a:schemeClr val="lt1"/>
                          </a:solidFill>
                          <a:latin typeface="+mn-lt"/>
                          <a:ea typeface="+mn-ea"/>
                          <a:cs typeface="+mn-cs"/>
                        </a:rPr>
                        <a:t>Advanced technologies</a:t>
                      </a:r>
                    </a:p>
                    <a:p>
                      <a:pPr lvl="0">
                        <a:buFont typeface="Arial" pitchFamily="34" charset="0"/>
                        <a:buChar char="•"/>
                      </a:pPr>
                      <a:r>
                        <a:rPr kumimoji="0" lang="en-US" sz="2000" b="1" kern="1200" dirty="0" smtClean="0">
                          <a:solidFill>
                            <a:schemeClr val="lt1"/>
                          </a:solidFill>
                          <a:latin typeface="+mn-lt"/>
                          <a:ea typeface="+mn-ea"/>
                          <a:cs typeface="+mn-cs"/>
                        </a:rPr>
                        <a:t>Robotics</a:t>
                      </a:r>
                    </a:p>
                    <a:p>
                      <a:pPr lvl="0">
                        <a:buFont typeface="Arial" pitchFamily="34" charset="0"/>
                        <a:buChar char="•"/>
                      </a:pPr>
                      <a:r>
                        <a:rPr kumimoji="0" lang="en-US" sz="2000" b="1" kern="1200" dirty="0" smtClean="0">
                          <a:solidFill>
                            <a:schemeClr val="lt1"/>
                          </a:solidFill>
                          <a:latin typeface="+mn-lt"/>
                          <a:ea typeface="+mn-ea"/>
                          <a:cs typeface="+mn-cs"/>
                        </a:rPr>
                        <a:t>Motor vehicle and electronics production</a:t>
                      </a:r>
                    </a:p>
                    <a:p>
                      <a:endParaRPr lang="en-US" sz="2000" dirty="0" smtClean="0">
                        <a:solidFill>
                          <a:schemeClr val="bg1"/>
                        </a:solidFill>
                      </a:endParaRPr>
                    </a:p>
                  </a:txBody>
                  <a:tcPr/>
                </a:tc>
                <a:tc>
                  <a:txBody>
                    <a:bodyPr/>
                    <a:lstStyle/>
                    <a:p>
                      <a:r>
                        <a:rPr lang="en-US" sz="2000" dirty="0" smtClean="0">
                          <a:solidFill>
                            <a:schemeClr val="bg1"/>
                          </a:solidFill>
                        </a:rPr>
                        <a:t>Human Resources</a:t>
                      </a:r>
                    </a:p>
                    <a:p>
                      <a:pPr lvl="0">
                        <a:buFont typeface="Arial" pitchFamily="34" charset="0"/>
                        <a:buChar char="•"/>
                      </a:pPr>
                      <a:r>
                        <a:rPr kumimoji="0" lang="en-US" sz="2000" b="1" kern="1200" dirty="0" smtClean="0">
                          <a:solidFill>
                            <a:schemeClr val="lt1"/>
                          </a:solidFill>
                          <a:latin typeface="+mn-lt"/>
                          <a:ea typeface="+mn-ea"/>
                          <a:cs typeface="+mn-cs"/>
                        </a:rPr>
                        <a:t>Population is Japan’s BEST resource</a:t>
                      </a:r>
                    </a:p>
                    <a:p>
                      <a:pPr lvl="0">
                        <a:buFont typeface="Arial" pitchFamily="34" charset="0"/>
                        <a:buChar char="•"/>
                      </a:pPr>
                      <a:r>
                        <a:rPr kumimoji="0" lang="en-US" sz="2000" b="1" kern="1200" dirty="0" smtClean="0">
                          <a:solidFill>
                            <a:schemeClr val="lt1"/>
                          </a:solidFill>
                          <a:latin typeface="+mn-lt"/>
                          <a:ea typeface="+mn-ea"/>
                          <a:cs typeface="+mn-cs"/>
                        </a:rPr>
                        <a:t>Highly educated, trained, and skilled workers</a:t>
                      </a:r>
                    </a:p>
                    <a:p>
                      <a:pPr lvl="0">
                        <a:buFont typeface="Arial" pitchFamily="34" charset="0"/>
                        <a:buChar char="•"/>
                      </a:pPr>
                      <a:r>
                        <a:rPr kumimoji="0" lang="en-US" sz="2000" b="1" kern="1200" dirty="0" smtClean="0">
                          <a:solidFill>
                            <a:schemeClr val="lt1"/>
                          </a:solidFill>
                          <a:latin typeface="+mn-lt"/>
                          <a:ea typeface="+mn-ea"/>
                          <a:cs typeface="+mn-cs"/>
                        </a:rPr>
                        <a:t>Great work ethic</a:t>
                      </a:r>
                    </a:p>
                    <a:p>
                      <a:pPr>
                        <a:buFont typeface="Arial" pitchFamily="34" charset="0"/>
                        <a:buChar char="•"/>
                      </a:pPr>
                      <a:r>
                        <a:rPr kumimoji="0" lang="en-US" sz="2000" b="1" kern="1200" dirty="0" smtClean="0">
                          <a:solidFill>
                            <a:schemeClr val="lt1"/>
                          </a:solidFill>
                          <a:latin typeface="+mn-lt"/>
                          <a:ea typeface="+mn-ea"/>
                          <a:cs typeface="+mn-cs"/>
                        </a:rPr>
                        <a:t>Companies reinvest money in their workers to improve efficiency, production, morale</a:t>
                      </a:r>
                      <a:endParaRPr lang="en-US" sz="2000" dirty="0" smtClean="0">
                        <a:solidFill>
                          <a:schemeClr val="bg1"/>
                        </a:solidFill>
                      </a:endParaRPr>
                    </a:p>
                  </a:txBody>
                  <a:tcPr/>
                </a:tc>
              </a:tr>
            </a:tbl>
          </a:graphicData>
        </a:graphic>
      </p:graphicFrame>
      <p:sp>
        <p:nvSpPr>
          <p:cNvPr id="3" name="Title 2"/>
          <p:cNvSpPr>
            <a:spLocks noGrp="1"/>
          </p:cNvSpPr>
          <p:nvPr>
            <p:ph type="title"/>
          </p:nvPr>
        </p:nvSpPr>
        <p:spPr/>
        <p:txBody>
          <a:bodyPr>
            <a:normAutofit/>
          </a:bodyPr>
          <a:lstStyle/>
          <a:p>
            <a:pPr algn="ctr"/>
            <a:r>
              <a:rPr lang="en-US" sz="6600" dirty="0" smtClean="0"/>
              <a:t>Japan</a:t>
            </a:r>
            <a:endParaRPr lang="en-US" sz="66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halkboard">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C Futura Casual"/>
        <a:ea typeface=""/>
        <a:cs typeface=""/>
      </a:majorFont>
      <a:minorFont>
        <a:latin typeface="CAC Futura Casu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178</TotalTime>
  <Words>613</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CAC Futura Casual</vt:lpstr>
      <vt:lpstr>Constantia</vt:lpstr>
      <vt:lpstr>Wingdings</vt:lpstr>
      <vt:lpstr>Wingdings 2</vt:lpstr>
      <vt:lpstr>chalkboard</vt:lpstr>
      <vt:lpstr>Paper</vt:lpstr>
      <vt:lpstr>PowerPoint Presentation</vt:lpstr>
      <vt:lpstr>    China</vt:lpstr>
      <vt:lpstr>    India</vt:lpstr>
      <vt:lpstr>Japan</vt:lpstr>
      <vt:lpstr>North Korea</vt:lpstr>
      <vt:lpstr>PowerPoint Presentation</vt:lpstr>
      <vt:lpstr>India</vt:lpstr>
      <vt:lpstr>China</vt:lpstr>
      <vt:lpstr>Japan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SS7E8c: Compare and contrast the economic systems in China, India, Japan, and North Korea.</dc:title>
  <dc:creator>Scott Collier</dc:creator>
  <cp:lastModifiedBy>Brookelynn Ashworth</cp:lastModifiedBy>
  <cp:revision>15</cp:revision>
  <dcterms:created xsi:type="dcterms:W3CDTF">2014-03-23T14:31:31Z</dcterms:created>
  <dcterms:modified xsi:type="dcterms:W3CDTF">2016-03-28T12:56:52Z</dcterms:modified>
</cp:coreProperties>
</file>