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6C782B-EF74-4486-A1A4-CF0DE95BE54F}"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356035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C782B-EF74-4486-A1A4-CF0DE95BE54F}"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318077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C782B-EF74-4486-A1A4-CF0DE95BE54F}"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2135558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4F70BF-2A42-4B95-8D10-CAA7C437DCC4}" type="slidenum">
              <a:rPr lang="en-US"/>
              <a:pPr>
                <a:defRPr/>
              </a:pPr>
              <a:t>‹#›</a:t>
            </a:fld>
            <a:endParaRPr lang="en-US"/>
          </a:p>
        </p:txBody>
      </p:sp>
    </p:spTree>
    <p:extLst>
      <p:ext uri="{BB962C8B-B14F-4D97-AF65-F5344CB8AC3E}">
        <p14:creationId xmlns:p14="http://schemas.microsoft.com/office/powerpoint/2010/main" val="2273413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CB987D-28F6-4C09-BB6D-36B41EED32CF}" type="slidenum">
              <a:rPr lang="en-US"/>
              <a:pPr>
                <a:defRPr/>
              </a:pPr>
              <a:t>‹#›</a:t>
            </a:fld>
            <a:endParaRPr lang="en-US"/>
          </a:p>
        </p:txBody>
      </p:sp>
    </p:spTree>
    <p:extLst>
      <p:ext uri="{BB962C8B-B14F-4D97-AF65-F5344CB8AC3E}">
        <p14:creationId xmlns:p14="http://schemas.microsoft.com/office/powerpoint/2010/main" val="3104607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61BC1D0-39A1-4E2A-A7D3-3F7CE86E1D39}" type="slidenum">
              <a:rPr lang="en-US"/>
              <a:pPr>
                <a:defRPr/>
              </a:pPr>
              <a:t>‹#›</a:t>
            </a:fld>
            <a:endParaRPr lang="en-US"/>
          </a:p>
        </p:txBody>
      </p:sp>
    </p:spTree>
    <p:extLst>
      <p:ext uri="{BB962C8B-B14F-4D97-AF65-F5344CB8AC3E}">
        <p14:creationId xmlns:p14="http://schemas.microsoft.com/office/powerpoint/2010/main" val="3027141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CF44DEB-F3C2-41AB-A5BD-C885C8FDE257}" type="slidenum">
              <a:rPr lang="en-US"/>
              <a:pPr>
                <a:defRPr/>
              </a:pPr>
              <a:t>‹#›</a:t>
            </a:fld>
            <a:endParaRPr lang="en-US"/>
          </a:p>
        </p:txBody>
      </p:sp>
    </p:spTree>
    <p:extLst>
      <p:ext uri="{BB962C8B-B14F-4D97-AF65-F5344CB8AC3E}">
        <p14:creationId xmlns:p14="http://schemas.microsoft.com/office/powerpoint/2010/main" val="3976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C782B-EF74-4486-A1A4-CF0DE95BE54F}"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252877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C782B-EF74-4486-A1A4-CF0DE95BE54F}"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79258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6C782B-EF74-4486-A1A4-CF0DE95BE54F}"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365690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6C782B-EF74-4486-A1A4-CF0DE95BE54F}"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280841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6C782B-EF74-4486-A1A4-CF0DE95BE54F}"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173738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C782B-EF74-4486-A1A4-CF0DE95BE54F}"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287873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C782B-EF74-4486-A1A4-CF0DE95BE54F}"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166479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C782B-EF74-4486-A1A4-CF0DE95BE54F}"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53AC6-B947-411A-B5CA-FA57D3254330}" type="slidenum">
              <a:rPr lang="en-US" smtClean="0"/>
              <a:t>‹#›</a:t>
            </a:fld>
            <a:endParaRPr lang="en-US"/>
          </a:p>
        </p:txBody>
      </p:sp>
    </p:spTree>
    <p:extLst>
      <p:ext uri="{BB962C8B-B14F-4D97-AF65-F5344CB8AC3E}">
        <p14:creationId xmlns:p14="http://schemas.microsoft.com/office/powerpoint/2010/main" val="244400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C782B-EF74-4486-A1A4-CF0DE95BE54F}" type="datetimeFigureOut">
              <a:rPr lang="en-US" smtClean="0"/>
              <a:t>3/14/2016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53AC6-B947-411A-B5CA-FA57D3254330}" type="slidenum">
              <a:rPr lang="en-US" smtClean="0"/>
              <a:t>‹#›</a:t>
            </a:fld>
            <a:endParaRPr lang="en-US"/>
          </a:p>
        </p:txBody>
      </p:sp>
    </p:spTree>
    <p:extLst>
      <p:ext uri="{BB962C8B-B14F-4D97-AF65-F5344CB8AC3E}">
        <p14:creationId xmlns:p14="http://schemas.microsoft.com/office/powerpoint/2010/main" val="3977862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China,%20Tiananmen%20Square.asx" TargetMode="External"/><Relationship Id="rId2" Type="http://schemas.openxmlformats.org/officeDocument/2006/relationships/image" Target="../media/image12.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Mao-Zedong.wmv"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Great%20Leap%20Forward.wm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 Id="rId4" Type="http://schemas.openxmlformats.org/officeDocument/2006/relationships/hyperlink" Target="Cultural%20Revolution%20and%20Red%20Guards.wm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b="1" dirty="0"/>
              <a:t>1945-1949: Communist Revolution</a:t>
            </a:r>
          </a:p>
        </p:txBody>
      </p:sp>
      <p:sp>
        <p:nvSpPr>
          <p:cNvPr id="27652" name="Rectangle 4"/>
          <p:cNvSpPr>
            <a:spLocks noGrp="1" noChangeArrowheads="1"/>
          </p:cNvSpPr>
          <p:nvPr>
            <p:ph type="body" sz="half" idx="1"/>
          </p:nvPr>
        </p:nvSpPr>
        <p:spPr>
          <a:xfrm>
            <a:off x="1752600" y="1600200"/>
            <a:ext cx="5257800" cy="5029200"/>
          </a:xfrm>
        </p:spPr>
        <p:txBody>
          <a:bodyPr/>
          <a:lstStyle/>
          <a:p>
            <a:pPr eaLnBrk="1" hangingPunct="1">
              <a:lnSpc>
                <a:spcPct val="80000"/>
              </a:lnSpc>
            </a:pPr>
            <a:r>
              <a:rPr lang="en-US" sz="1600" b="1" dirty="0"/>
              <a:t>In 1921, Mao Zedong formed the first </a:t>
            </a:r>
            <a:r>
              <a:rPr lang="en-US" sz="1600" b="1" dirty="0">
                <a:solidFill>
                  <a:srgbClr val="FF0000"/>
                </a:solidFill>
              </a:rPr>
              <a:t>Communist Party</a:t>
            </a:r>
            <a:r>
              <a:rPr lang="en-US" sz="1600" b="1" dirty="0"/>
              <a:t>. They were in opposition to the ruling </a:t>
            </a:r>
            <a:r>
              <a:rPr lang="en-US" sz="1600" b="1" dirty="0">
                <a:solidFill>
                  <a:srgbClr val="FF0000"/>
                </a:solidFill>
              </a:rPr>
              <a:t>Nationalist Party </a:t>
            </a:r>
            <a:r>
              <a:rPr lang="en-US" sz="1600" b="1" dirty="0"/>
              <a:t>(Kuomintang) who had successfully replaced the Qing Dynasty and ended over 2000 years of dynastic rule in 1912. </a:t>
            </a:r>
          </a:p>
          <a:p>
            <a:pPr eaLnBrk="1" hangingPunct="1">
              <a:lnSpc>
                <a:spcPct val="80000"/>
              </a:lnSpc>
              <a:buNone/>
            </a:pPr>
            <a:endParaRPr lang="en-US" sz="1600" b="1" dirty="0"/>
          </a:p>
          <a:p>
            <a:pPr eaLnBrk="1" hangingPunct="1">
              <a:lnSpc>
                <a:spcPct val="80000"/>
              </a:lnSpc>
            </a:pPr>
            <a:r>
              <a:rPr lang="en-US" sz="1600" b="1" dirty="0"/>
              <a:t>The Nationalists tried to defeat Mao who was </a:t>
            </a:r>
            <a:r>
              <a:rPr lang="en-US" sz="1600" b="1" dirty="0">
                <a:solidFill>
                  <a:srgbClr val="FF0000"/>
                </a:solidFill>
              </a:rPr>
              <a:t>severely outnumbered</a:t>
            </a:r>
            <a:r>
              <a:rPr lang="en-US" sz="1600" b="1" dirty="0"/>
              <a:t>. He believed that his success would come by </a:t>
            </a:r>
            <a:r>
              <a:rPr lang="en-US" sz="1600" b="1" dirty="0">
                <a:solidFill>
                  <a:srgbClr val="FF0000"/>
                </a:solidFill>
              </a:rPr>
              <a:t>the hands of the peasants in the countryside</a:t>
            </a:r>
            <a:r>
              <a:rPr lang="en-US" sz="1600" b="1" dirty="0"/>
              <a:t>.</a:t>
            </a:r>
          </a:p>
          <a:p>
            <a:pPr eaLnBrk="1" hangingPunct="1">
              <a:lnSpc>
                <a:spcPct val="80000"/>
              </a:lnSpc>
              <a:buNone/>
            </a:pPr>
            <a:endParaRPr lang="en-US" sz="1600" b="1" dirty="0"/>
          </a:p>
          <a:p>
            <a:pPr eaLnBrk="1" hangingPunct="1">
              <a:lnSpc>
                <a:spcPct val="80000"/>
              </a:lnSpc>
            </a:pPr>
            <a:r>
              <a:rPr lang="en-US" sz="1600" b="1" dirty="0"/>
              <a:t>In 1933, Mao led his followers, approximately </a:t>
            </a:r>
            <a:r>
              <a:rPr lang="en-US" sz="1600" b="1" dirty="0">
                <a:solidFill>
                  <a:srgbClr val="FF0000"/>
                </a:solidFill>
              </a:rPr>
              <a:t>100,000 people into the mountains of northwest China </a:t>
            </a:r>
            <a:r>
              <a:rPr lang="en-US" sz="1600" b="1" dirty="0"/>
              <a:t>to escape defeat. In all, they traveled over 6000 miles in what is known as the </a:t>
            </a:r>
            <a:r>
              <a:rPr lang="en-US" sz="1600" b="1" dirty="0">
                <a:solidFill>
                  <a:srgbClr val="FF0000"/>
                </a:solidFill>
              </a:rPr>
              <a:t>Long March</a:t>
            </a:r>
            <a:r>
              <a:rPr lang="en-US" sz="1600" b="1" dirty="0"/>
              <a:t>.</a:t>
            </a:r>
          </a:p>
          <a:p>
            <a:pPr eaLnBrk="1" hangingPunct="1">
              <a:lnSpc>
                <a:spcPct val="80000"/>
              </a:lnSpc>
            </a:pPr>
            <a:endParaRPr lang="en-US" sz="1600" b="1" dirty="0"/>
          </a:p>
          <a:p>
            <a:pPr eaLnBrk="1" hangingPunct="1">
              <a:lnSpc>
                <a:spcPct val="80000"/>
              </a:lnSpc>
            </a:pPr>
            <a:r>
              <a:rPr lang="en-US" sz="1600" b="1" dirty="0"/>
              <a:t>When the Japanese surrendered, the Nationalists and the Communists began a mad scramble to seize territory that had been occupied by the Japanese. The two sides were not only interested in territory but the </a:t>
            </a:r>
            <a:r>
              <a:rPr lang="en-US" sz="1600" b="1" dirty="0">
                <a:solidFill>
                  <a:srgbClr val="FF0000"/>
                </a:solidFill>
              </a:rPr>
              <a:t>arsenals and technology that the Japanese had left behind</a:t>
            </a:r>
            <a:r>
              <a:rPr lang="en-US" sz="1600" b="1" dirty="0"/>
              <a:t>.</a:t>
            </a:r>
            <a:r>
              <a:rPr lang="en-US" sz="1600" dirty="0"/>
              <a:t> </a:t>
            </a:r>
          </a:p>
          <a:p>
            <a:pPr eaLnBrk="1" hangingPunct="1">
              <a:lnSpc>
                <a:spcPct val="80000"/>
              </a:lnSpc>
              <a:buNone/>
            </a:pPr>
            <a:endParaRPr lang="en-US" sz="1600" dirty="0"/>
          </a:p>
        </p:txBody>
      </p:sp>
      <p:pic>
        <p:nvPicPr>
          <p:cNvPr id="21508" name="Picture 6" descr="Chiang Kai-Shek"/>
          <p:cNvPicPr>
            <a:picLocks noGrp="1" noChangeAspect="1" noChangeArrowheads="1"/>
          </p:cNvPicPr>
          <p:nvPr>
            <p:ph sz="half" idx="2"/>
          </p:nvPr>
        </p:nvPicPr>
        <p:blipFill>
          <a:blip r:embed="rId2" cstate="print"/>
          <a:srcRect/>
          <a:stretch>
            <a:fillRect/>
          </a:stretch>
        </p:blipFill>
        <p:spPr>
          <a:xfrm>
            <a:off x="7192913" y="1600201"/>
            <a:ext cx="3236963" cy="4191000"/>
          </a:xfrm>
          <a:noFill/>
        </p:spPr>
      </p:pic>
      <p:sp>
        <p:nvSpPr>
          <p:cNvPr id="5" name="TextBox 4"/>
          <p:cNvSpPr txBox="1"/>
          <p:nvPr/>
        </p:nvSpPr>
        <p:spPr>
          <a:xfrm>
            <a:off x="7391400" y="5867400"/>
            <a:ext cx="2971800" cy="400110"/>
          </a:xfrm>
          <a:prstGeom prst="rect">
            <a:avLst/>
          </a:prstGeom>
          <a:noFill/>
        </p:spPr>
        <p:txBody>
          <a:bodyPr wrap="square" rtlCol="0">
            <a:spAutoFit/>
          </a:bodyPr>
          <a:lstStyle/>
          <a:p>
            <a:pPr algn="ctr"/>
            <a:r>
              <a:rPr lang="en-US" sz="2000" dirty="0"/>
              <a:t>Chiang Kai-shek</a:t>
            </a:r>
            <a:endParaRPr lang="en-US" sz="2000" dirty="0"/>
          </a:p>
        </p:txBody>
      </p:sp>
    </p:spTree>
    <p:extLst>
      <p:ext uri="{BB962C8B-B14F-4D97-AF65-F5344CB8AC3E}">
        <p14:creationId xmlns:p14="http://schemas.microsoft.com/office/powerpoint/2010/main" val="408859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 calcmode="lin" valueType="num">
                                      <p:cBhvr>
                                        <p:cTn id="7" dur="1000" fill="hold"/>
                                        <p:tgtEl>
                                          <p:spTgt spid="2765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765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765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65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7652">
                                            <p:txEl>
                                              <p:pRg st="2" end="2"/>
                                            </p:txEl>
                                          </p:spTgt>
                                        </p:tgtEl>
                                        <p:attrNameLst>
                                          <p:attrName>style.visibility</p:attrName>
                                        </p:attrNameLst>
                                      </p:cBhvr>
                                      <p:to>
                                        <p:strVal val="visible"/>
                                      </p:to>
                                    </p:set>
                                    <p:anim calcmode="lin" valueType="num">
                                      <p:cBhvr>
                                        <p:cTn id="15" dur="1000" fill="hold"/>
                                        <p:tgtEl>
                                          <p:spTgt spid="2765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765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765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765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7652">
                                            <p:txEl>
                                              <p:pRg st="4" end="4"/>
                                            </p:txEl>
                                          </p:spTgt>
                                        </p:tgtEl>
                                        <p:attrNameLst>
                                          <p:attrName>style.visibility</p:attrName>
                                        </p:attrNameLst>
                                      </p:cBhvr>
                                      <p:to>
                                        <p:strVal val="visible"/>
                                      </p:to>
                                    </p:set>
                                    <p:anim calcmode="lin" valueType="num">
                                      <p:cBhvr>
                                        <p:cTn id="23" dur="1000" fill="hold"/>
                                        <p:tgtEl>
                                          <p:spTgt spid="27652">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27652">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27652">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7652">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27652">
                                            <p:txEl>
                                              <p:pRg st="6" end="6"/>
                                            </p:txEl>
                                          </p:spTgt>
                                        </p:tgtEl>
                                        <p:attrNameLst>
                                          <p:attrName>style.visibility</p:attrName>
                                        </p:attrNameLst>
                                      </p:cBhvr>
                                      <p:to>
                                        <p:strVal val="visible"/>
                                      </p:to>
                                    </p:set>
                                    <p:anim calcmode="lin" valueType="num">
                                      <p:cBhvr>
                                        <p:cTn id="31" dur="1000" fill="hold"/>
                                        <p:tgtEl>
                                          <p:spTgt spid="27652">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27652">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27652">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7652">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b="1" smtClean="0"/>
              <a:t>1989: Tiananmen Square</a:t>
            </a:r>
          </a:p>
        </p:txBody>
      </p:sp>
      <p:sp>
        <p:nvSpPr>
          <p:cNvPr id="118787" name="Rectangle 3"/>
          <p:cNvSpPr>
            <a:spLocks noGrp="1" noChangeArrowheads="1"/>
          </p:cNvSpPr>
          <p:nvPr>
            <p:ph type="body" sz="half" idx="1"/>
          </p:nvPr>
        </p:nvSpPr>
        <p:spPr/>
        <p:txBody>
          <a:bodyPr/>
          <a:lstStyle/>
          <a:p>
            <a:pPr eaLnBrk="1" hangingPunct="1">
              <a:lnSpc>
                <a:spcPct val="80000"/>
              </a:lnSpc>
            </a:pPr>
            <a:r>
              <a:rPr lang="en-US" sz="1600" dirty="0"/>
              <a:t>Several hundred civilians were shot by the Chinese army during a bloody military operation to crush a democratic uprising in Peking's (Beijing) Tiananmen Square. </a:t>
            </a:r>
          </a:p>
          <a:p>
            <a:pPr eaLnBrk="1" hangingPunct="1">
              <a:lnSpc>
                <a:spcPct val="80000"/>
              </a:lnSpc>
              <a:buFontTx/>
              <a:buNone/>
            </a:pPr>
            <a:endParaRPr lang="en-US" sz="1600" dirty="0"/>
          </a:p>
          <a:p>
            <a:pPr eaLnBrk="1" hangingPunct="1">
              <a:lnSpc>
                <a:spcPct val="80000"/>
              </a:lnSpc>
            </a:pPr>
            <a:r>
              <a:rPr lang="en-US" sz="1600" dirty="0">
                <a:solidFill>
                  <a:srgbClr val="FF0000"/>
                </a:solidFill>
              </a:rPr>
              <a:t>Demonstrators, mainly students, had occupied the square for seven weeks, refusing to move until their demands for democratic reform were met</a:t>
            </a:r>
            <a:r>
              <a:rPr lang="en-US" sz="1600" dirty="0"/>
              <a:t>. </a:t>
            </a:r>
          </a:p>
          <a:p>
            <a:pPr eaLnBrk="1" hangingPunct="1">
              <a:lnSpc>
                <a:spcPct val="80000"/>
              </a:lnSpc>
              <a:buFontTx/>
              <a:buNone/>
            </a:pPr>
            <a:endParaRPr lang="en-US" sz="1600" dirty="0"/>
          </a:p>
          <a:p>
            <a:pPr eaLnBrk="1" hangingPunct="1">
              <a:lnSpc>
                <a:spcPct val="80000"/>
              </a:lnSpc>
            </a:pPr>
            <a:r>
              <a:rPr lang="en-US" sz="1600" dirty="0"/>
              <a:t>The military offensive came after several failed attempts to persuade the protesters to leave. The government warned it would do whatever it saw necessary to clamp down on what it described as "social chaos". </a:t>
            </a:r>
          </a:p>
          <a:p>
            <a:pPr eaLnBrk="1" hangingPunct="1">
              <a:lnSpc>
                <a:spcPct val="80000"/>
              </a:lnSpc>
              <a:buFontTx/>
              <a:buNone/>
            </a:pPr>
            <a:endParaRPr lang="en-US" sz="1800" dirty="0"/>
          </a:p>
          <a:p>
            <a:pPr eaLnBrk="1" hangingPunct="1">
              <a:lnSpc>
                <a:spcPct val="80000"/>
              </a:lnSpc>
            </a:pPr>
            <a:r>
              <a:rPr lang="en-US" sz="1800" dirty="0"/>
              <a:t>The demonstrations in Tiananmen Square have been described as the </a:t>
            </a:r>
            <a:r>
              <a:rPr lang="en-US" sz="1800" dirty="0">
                <a:solidFill>
                  <a:srgbClr val="FF0000"/>
                </a:solidFill>
              </a:rPr>
              <a:t>greatest challenge to the communist government in China since the 1949 revolution</a:t>
            </a:r>
            <a:r>
              <a:rPr lang="en-US" sz="1800" dirty="0"/>
              <a:t>. </a:t>
            </a:r>
          </a:p>
        </p:txBody>
      </p:sp>
      <p:pic>
        <p:nvPicPr>
          <p:cNvPr id="31748" name="Picture 4" descr="tsquare1"/>
          <p:cNvPicPr>
            <a:picLocks noGrp="1" noChangeAspect="1" noChangeArrowheads="1"/>
          </p:cNvPicPr>
          <p:nvPr>
            <p:ph sz="half" idx="2"/>
          </p:nvPr>
        </p:nvPicPr>
        <p:blipFill>
          <a:blip r:embed="rId2" cstate="print"/>
          <a:srcRect/>
          <a:stretch>
            <a:fillRect/>
          </a:stretch>
        </p:blipFill>
        <p:spPr>
          <a:xfrm>
            <a:off x="6400800" y="2506664"/>
            <a:ext cx="3810000" cy="2884487"/>
          </a:xfrm>
          <a:noFill/>
        </p:spPr>
      </p:pic>
    </p:spTree>
    <p:extLst>
      <p:ext uri="{BB962C8B-B14F-4D97-AF65-F5344CB8AC3E}">
        <p14:creationId xmlns:p14="http://schemas.microsoft.com/office/powerpoint/2010/main" val="241327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wheel(4)">
                                      <p:cBhvr>
                                        <p:cTn id="7" dur="10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8787">
                                            <p:txEl>
                                              <p:pRg st="2" end="2"/>
                                            </p:txEl>
                                          </p:spTgt>
                                        </p:tgtEl>
                                        <p:attrNameLst>
                                          <p:attrName>style.visibility</p:attrName>
                                        </p:attrNameLst>
                                      </p:cBhvr>
                                      <p:to>
                                        <p:strVal val="visible"/>
                                      </p:to>
                                    </p:set>
                                    <p:animEffect transition="in" filter="wheel(4)">
                                      <p:cBhvr>
                                        <p:cTn id="12" dur="1000"/>
                                        <p:tgtEl>
                                          <p:spTgt spid="1187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18787">
                                            <p:txEl>
                                              <p:pRg st="4" end="4"/>
                                            </p:txEl>
                                          </p:spTgt>
                                        </p:tgtEl>
                                        <p:attrNameLst>
                                          <p:attrName>style.visibility</p:attrName>
                                        </p:attrNameLst>
                                      </p:cBhvr>
                                      <p:to>
                                        <p:strVal val="visible"/>
                                      </p:to>
                                    </p:set>
                                    <p:animEffect transition="in" filter="wheel(4)">
                                      <p:cBhvr>
                                        <p:cTn id="17" dur="1000"/>
                                        <p:tgtEl>
                                          <p:spTgt spid="1187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18787">
                                            <p:txEl>
                                              <p:pRg st="6" end="6"/>
                                            </p:txEl>
                                          </p:spTgt>
                                        </p:tgtEl>
                                        <p:attrNameLst>
                                          <p:attrName>style.visibility</p:attrName>
                                        </p:attrNameLst>
                                      </p:cBhvr>
                                      <p:to>
                                        <p:strVal val="visible"/>
                                      </p:to>
                                    </p:set>
                                    <p:animEffect transition="in" filter="wheel(4)">
                                      <p:cBhvr>
                                        <p:cTn id="22" dur="1000"/>
                                        <p:tgtEl>
                                          <p:spTgt spid="1187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smtClean="0"/>
              <a:t>T-Square . . .</a:t>
            </a:r>
          </a:p>
        </p:txBody>
      </p:sp>
      <p:sp>
        <p:nvSpPr>
          <p:cNvPr id="119811" name="Rectangle 3"/>
          <p:cNvSpPr>
            <a:spLocks noGrp="1" noChangeArrowheads="1"/>
          </p:cNvSpPr>
          <p:nvPr>
            <p:ph type="body" sz="half" idx="1"/>
          </p:nvPr>
        </p:nvSpPr>
        <p:spPr/>
        <p:txBody>
          <a:bodyPr/>
          <a:lstStyle/>
          <a:p>
            <a:pPr eaLnBrk="1" hangingPunct="1">
              <a:lnSpc>
                <a:spcPct val="80000"/>
              </a:lnSpc>
            </a:pPr>
            <a:r>
              <a:rPr lang="en-US" sz="2000" dirty="0">
                <a:solidFill>
                  <a:srgbClr val="FF0000"/>
                </a:solidFill>
              </a:rPr>
              <a:t>Some even say that Communist leader Deng Xiaoping personally ordered the operation as a way of shoring up his leadership</a:t>
            </a:r>
            <a:r>
              <a:rPr lang="en-US" sz="2000" dirty="0"/>
              <a:t>. </a:t>
            </a:r>
          </a:p>
          <a:p>
            <a:pPr eaLnBrk="1" hangingPunct="1">
              <a:lnSpc>
                <a:spcPct val="80000"/>
              </a:lnSpc>
            </a:pPr>
            <a:r>
              <a:rPr lang="en-US" sz="2000" dirty="0">
                <a:solidFill>
                  <a:srgbClr val="FF0000"/>
                </a:solidFill>
              </a:rPr>
              <a:t>Hundreds were killed </a:t>
            </a:r>
            <a:r>
              <a:rPr lang="en-US" sz="2000" dirty="0"/>
              <a:t>although it is unlikely a precise number will ever be known. </a:t>
            </a:r>
          </a:p>
          <a:p>
            <a:pPr eaLnBrk="1" hangingPunct="1">
              <a:lnSpc>
                <a:spcPct val="80000"/>
              </a:lnSpc>
            </a:pPr>
            <a:r>
              <a:rPr lang="en-US" sz="2000" dirty="0"/>
              <a:t>Reports also suggest that much of the violence actually occurred in surrounding areas as opposed to the confrontation at the Square itself.</a:t>
            </a:r>
          </a:p>
          <a:p>
            <a:pPr eaLnBrk="1" hangingPunct="1">
              <a:lnSpc>
                <a:spcPct val="80000"/>
              </a:lnSpc>
            </a:pPr>
            <a:r>
              <a:rPr lang="en-US" sz="2000" dirty="0"/>
              <a:t>Peking has since become more widely known as Beijing (the capital). </a:t>
            </a:r>
            <a:br>
              <a:rPr lang="en-US" sz="2000" dirty="0"/>
            </a:br>
            <a:endParaRPr lang="en-US" sz="2000" dirty="0"/>
          </a:p>
        </p:txBody>
      </p:sp>
      <p:pic>
        <p:nvPicPr>
          <p:cNvPr id="32772" name="Picture 4" descr="Tiananmen_square_tanks"/>
          <p:cNvPicPr>
            <a:picLocks noGrp="1" noChangeAspect="1" noChangeArrowheads="1"/>
          </p:cNvPicPr>
          <p:nvPr>
            <p:ph sz="quarter" idx="2"/>
          </p:nvPr>
        </p:nvPicPr>
        <p:blipFill>
          <a:blip r:embed="rId2" cstate="print"/>
          <a:srcRect/>
          <a:stretch>
            <a:fillRect/>
          </a:stretch>
        </p:blipFill>
        <p:spPr>
          <a:xfrm>
            <a:off x="6450014" y="1600200"/>
            <a:ext cx="3482975" cy="2185988"/>
          </a:xfrm>
          <a:noFill/>
        </p:spPr>
      </p:pic>
      <p:sp>
        <p:nvSpPr>
          <p:cNvPr id="32773" name="AutoShape 5">
            <a:hlinkClick r:id="" action="ppaction://hlinkshowjump?jump=firstslide" highlightClick="1"/>
          </p:cNvPr>
          <p:cNvSpPr>
            <a:spLocks noChangeArrowheads="1"/>
          </p:cNvSpPr>
          <p:nvPr/>
        </p:nvSpPr>
        <p:spPr bwMode="auto">
          <a:xfrm>
            <a:off x="10058400" y="6248400"/>
            <a:ext cx="457200" cy="457200"/>
          </a:xfrm>
          <a:prstGeom prst="actionButtonHome">
            <a:avLst/>
          </a:prstGeom>
          <a:solidFill>
            <a:schemeClr val="accent1"/>
          </a:solidFill>
          <a:ln w="9525">
            <a:noFill/>
            <a:miter lim="800000"/>
            <a:headEnd/>
            <a:tailEnd/>
          </a:ln>
        </p:spPr>
        <p:txBody>
          <a:bodyPr wrap="none" anchor="ctr"/>
          <a:lstStyle/>
          <a:p>
            <a:endParaRPr lang="en-US"/>
          </a:p>
        </p:txBody>
      </p:sp>
      <p:sp>
        <p:nvSpPr>
          <p:cNvPr id="32774" name="Text Box 7"/>
          <p:cNvSpPr txBox="1">
            <a:spLocks noChangeArrowheads="1"/>
          </p:cNvSpPr>
          <p:nvPr/>
        </p:nvSpPr>
        <p:spPr bwMode="auto">
          <a:xfrm>
            <a:off x="6781800" y="4343400"/>
            <a:ext cx="2819400" cy="969496"/>
          </a:xfrm>
          <a:prstGeom prst="rect">
            <a:avLst/>
          </a:prstGeom>
          <a:noFill/>
          <a:ln w="9525">
            <a:noFill/>
            <a:miter lim="800000"/>
            <a:headEnd/>
            <a:tailEnd/>
          </a:ln>
        </p:spPr>
        <p:txBody>
          <a:bodyPr>
            <a:spAutoFit/>
          </a:bodyPr>
          <a:lstStyle/>
          <a:p>
            <a:pPr algn="ctr">
              <a:spcBef>
                <a:spcPct val="50000"/>
              </a:spcBef>
            </a:pPr>
            <a:r>
              <a:rPr lang="en-US" b="1">
                <a:latin typeface="Arial" charset="0"/>
                <a:hlinkClick r:id="rId3" action="ppaction://hlinkfile"/>
              </a:rPr>
              <a:t>China, Tiananmen Square</a:t>
            </a:r>
            <a:endParaRPr lang="en-US" b="1">
              <a:latin typeface="Arial" charset="0"/>
            </a:endParaRPr>
          </a:p>
          <a:p>
            <a:pPr algn="ctr">
              <a:spcBef>
                <a:spcPct val="50000"/>
              </a:spcBef>
            </a:pPr>
            <a:r>
              <a:rPr lang="en-US" sz="1400" b="1">
                <a:latin typeface="Arial" charset="0"/>
              </a:rPr>
              <a:t>5 ½ minutes</a:t>
            </a:r>
          </a:p>
        </p:txBody>
      </p:sp>
    </p:spTree>
    <p:extLst>
      <p:ext uri="{BB962C8B-B14F-4D97-AF65-F5344CB8AC3E}">
        <p14:creationId xmlns:p14="http://schemas.microsoft.com/office/powerpoint/2010/main" val="167644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800" decel="100000"/>
                                        <p:tgtEl>
                                          <p:spTgt spid="119811">
                                            <p:txEl>
                                              <p:pRg st="0" end="0"/>
                                            </p:txEl>
                                          </p:spTgt>
                                        </p:tgtEl>
                                      </p:cBhvr>
                                    </p:animEffect>
                                    <p:anim calcmode="lin" valueType="num">
                                      <p:cBhvr>
                                        <p:cTn id="8" dur="800" decel="100000" fill="hold"/>
                                        <p:tgtEl>
                                          <p:spTgt spid="11981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1981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1981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981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981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19811">
                                            <p:txEl>
                                              <p:pRg st="1" end="1"/>
                                            </p:txEl>
                                          </p:spTgt>
                                        </p:tgtEl>
                                        <p:attrNameLst>
                                          <p:attrName>style.visibility</p:attrName>
                                        </p:attrNameLst>
                                      </p:cBhvr>
                                      <p:to>
                                        <p:strVal val="visible"/>
                                      </p:to>
                                    </p:set>
                                    <p:animEffect transition="in" filter="fade">
                                      <p:cBhvr>
                                        <p:cTn id="17" dur="800" decel="100000"/>
                                        <p:tgtEl>
                                          <p:spTgt spid="119811">
                                            <p:txEl>
                                              <p:pRg st="1" end="1"/>
                                            </p:txEl>
                                          </p:spTgt>
                                        </p:tgtEl>
                                      </p:cBhvr>
                                    </p:animEffect>
                                    <p:anim calcmode="lin" valueType="num">
                                      <p:cBhvr>
                                        <p:cTn id="18" dur="800" decel="100000" fill="hold"/>
                                        <p:tgtEl>
                                          <p:spTgt spid="119811">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19811">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19811">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19811">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19811">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119811">
                                            <p:txEl>
                                              <p:pRg st="2" end="2"/>
                                            </p:txEl>
                                          </p:spTgt>
                                        </p:tgtEl>
                                        <p:attrNameLst>
                                          <p:attrName>style.visibility</p:attrName>
                                        </p:attrNameLst>
                                      </p:cBhvr>
                                      <p:to>
                                        <p:strVal val="visible"/>
                                      </p:to>
                                    </p:set>
                                    <p:animEffect transition="in" filter="fade">
                                      <p:cBhvr>
                                        <p:cTn id="27" dur="800" decel="100000"/>
                                        <p:tgtEl>
                                          <p:spTgt spid="119811">
                                            <p:txEl>
                                              <p:pRg st="2" end="2"/>
                                            </p:txEl>
                                          </p:spTgt>
                                        </p:tgtEl>
                                      </p:cBhvr>
                                    </p:animEffect>
                                    <p:anim calcmode="lin" valueType="num">
                                      <p:cBhvr>
                                        <p:cTn id="28" dur="800" decel="100000" fill="hold"/>
                                        <p:tgtEl>
                                          <p:spTgt spid="119811">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119811">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19811">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19811">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19811">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119811">
                                            <p:txEl>
                                              <p:pRg st="3" end="3"/>
                                            </p:txEl>
                                          </p:spTgt>
                                        </p:tgtEl>
                                        <p:attrNameLst>
                                          <p:attrName>style.visibility</p:attrName>
                                        </p:attrNameLst>
                                      </p:cBhvr>
                                      <p:to>
                                        <p:strVal val="visible"/>
                                      </p:to>
                                    </p:set>
                                    <p:animEffect transition="in" filter="fade">
                                      <p:cBhvr>
                                        <p:cTn id="37" dur="800" decel="100000"/>
                                        <p:tgtEl>
                                          <p:spTgt spid="119811">
                                            <p:txEl>
                                              <p:pRg st="3" end="3"/>
                                            </p:txEl>
                                          </p:spTgt>
                                        </p:tgtEl>
                                      </p:cBhvr>
                                    </p:animEffect>
                                    <p:anim calcmode="lin" valueType="num">
                                      <p:cBhvr>
                                        <p:cTn id="38" dur="800" decel="100000" fill="hold"/>
                                        <p:tgtEl>
                                          <p:spTgt spid="119811">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19811">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19811">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19811">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19811">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dirty="0" smtClean="0"/>
              <a:t>Mao Zedong Takes Control!</a:t>
            </a:r>
          </a:p>
        </p:txBody>
      </p:sp>
      <p:sp>
        <p:nvSpPr>
          <p:cNvPr id="30724" name="Rectangle 4"/>
          <p:cNvSpPr>
            <a:spLocks noGrp="1" noChangeArrowheads="1"/>
          </p:cNvSpPr>
          <p:nvPr>
            <p:ph type="body" sz="half" idx="1"/>
          </p:nvPr>
        </p:nvSpPr>
        <p:spPr>
          <a:xfrm>
            <a:off x="1676400" y="1371600"/>
            <a:ext cx="5181600" cy="5257800"/>
          </a:xfrm>
        </p:spPr>
        <p:txBody>
          <a:bodyPr/>
          <a:lstStyle/>
          <a:p>
            <a:pPr eaLnBrk="1" hangingPunct="1">
              <a:lnSpc>
                <a:spcPct val="80000"/>
              </a:lnSpc>
            </a:pPr>
            <a:r>
              <a:rPr lang="en-US" sz="1600" b="1" dirty="0"/>
              <a:t>The tide had turned in favor of the </a:t>
            </a:r>
            <a:r>
              <a:rPr lang="en-US" sz="1600" b="1" dirty="0">
                <a:solidFill>
                  <a:srgbClr val="FF0000"/>
                </a:solidFill>
              </a:rPr>
              <a:t>communists</a:t>
            </a:r>
            <a:r>
              <a:rPr lang="en-US" sz="1600" b="1" dirty="0"/>
              <a:t>. The Nationalist Army had been spreading its troops thin in the conquered areas, weakening their ability to fight the Red Army (Communists).</a:t>
            </a:r>
          </a:p>
          <a:p>
            <a:pPr eaLnBrk="1" hangingPunct="1">
              <a:lnSpc>
                <a:spcPct val="80000"/>
              </a:lnSpc>
              <a:buFontTx/>
              <a:buNone/>
            </a:pPr>
            <a:endParaRPr lang="en-US" sz="1600" b="1" dirty="0"/>
          </a:p>
          <a:p>
            <a:pPr eaLnBrk="1" hangingPunct="1">
              <a:lnSpc>
                <a:spcPct val="80000"/>
              </a:lnSpc>
            </a:pPr>
            <a:r>
              <a:rPr lang="en-US" sz="1600" b="1" dirty="0"/>
              <a:t>The Red Army had been steadily growing all throughout 1946 and 1947 as </a:t>
            </a:r>
            <a:r>
              <a:rPr lang="en-US" sz="1600" b="1" dirty="0">
                <a:solidFill>
                  <a:srgbClr val="FF0000"/>
                </a:solidFill>
              </a:rPr>
              <a:t>peasants from all over the countryside </a:t>
            </a:r>
            <a:r>
              <a:rPr lang="en-US" sz="1600" b="1" dirty="0"/>
              <a:t>joined Mao’s army.</a:t>
            </a:r>
          </a:p>
          <a:p>
            <a:pPr eaLnBrk="1" hangingPunct="1">
              <a:lnSpc>
                <a:spcPct val="80000"/>
              </a:lnSpc>
              <a:buFontTx/>
              <a:buNone/>
            </a:pPr>
            <a:endParaRPr lang="en-US" sz="1600" b="1" dirty="0"/>
          </a:p>
          <a:p>
            <a:pPr eaLnBrk="1" hangingPunct="1">
              <a:lnSpc>
                <a:spcPct val="80000"/>
              </a:lnSpc>
            </a:pPr>
            <a:r>
              <a:rPr lang="en-US" sz="1600" b="1" dirty="0"/>
              <a:t>As the Communist army grew, they inflicted heavier and heavier losses on Nationalist forces. In the last year of the civil war, the Nationalists suffered over a million and a half casualties. In the face of such staggering losses, the Nationalist Army simply disintegrated in mid-1949. </a:t>
            </a:r>
            <a:br>
              <a:rPr lang="en-US" sz="1600" b="1" dirty="0"/>
            </a:br>
            <a:endParaRPr lang="en-US" sz="1600" b="1" dirty="0"/>
          </a:p>
          <a:p>
            <a:pPr eaLnBrk="1" hangingPunct="1">
              <a:lnSpc>
                <a:spcPct val="80000"/>
              </a:lnSpc>
            </a:pPr>
            <a:r>
              <a:rPr lang="en-US" sz="1600" b="1" dirty="0"/>
              <a:t>On October 1, 1949, Mao declared the establishment of </a:t>
            </a:r>
            <a:r>
              <a:rPr lang="en-US" sz="1600" b="1" dirty="0">
                <a:solidFill>
                  <a:srgbClr val="FF0000"/>
                </a:solidFill>
              </a:rPr>
              <a:t>the People's Republic of China</a:t>
            </a:r>
            <a:r>
              <a:rPr lang="en-US" sz="1600" b="1" dirty="0"/>
              <a:t>. Kai-shek and the Nationalists fled to Formosa (Taiwan) and set up their government there. The conflict still goes on. </a:t>
            </a:r>
            <a:r>
              <a:rPr lang="en-US" sz="1400" dirty="0"/>
              <a:t/>
            </a:r>
            <a:br>
              <a:rPr lang="en-US" sz="1400" dirty="0"/>
            </a:br>
            <a:endParaRPr lang="en-US" sz="1400" dirty="0"/>
          </a:p>
          <a:p>
            <a:pPr eaLnBrk="1" hangingPunct="1">
              <a:lnSpc>
                <a:spcPct val="80000"/>
              </a:lnSpc>
            </a:pPr>
            <a:endParaRPr lang="en-US" sz="1200" dirty="0"/>
          </a:p>
        </p:txBody>
      </p:sp>
      <p:pic>
        <p:nvPicPr>
          <p:cNvPr id="22532" name="Picture 6" descr="Mao_Zedong"/>
          <p:cNvPicPr>
            <a:picLocks noGrp="1" noChangeAspect="1" noChangeArrowheads="1"/>
          </p:cNvPicPr>
          <p:nvPr>
            <p:ph sz="half" idx="2"/>
          </p:nvPr>
        </p:nvPicPr>
        <p:blipFill>
          <a:blip r:embed="rId2" cstate="print"/>
          <a:srcRect/>
          <a:stretch>
            <a:fillRect/>
          </a:stretch>
        </p:blipFill>
        <p:spPr>
          <a:xfrm>
            <a:off x="7239001" y="1371600"/>
            <a:ext cx="3041345" cy="4038600"/>
          </a:xfrm>
          <a:noFill/>
        </p:spPr>
      </p:pic>
      <p:sp>
        <p:nvSpPr>
          <p:cNvPr id="5" name="TextBox 4">
            <a:hlinkClick r:id="rId3" action="ppaction://hlinkfile"/>
          </p:cNvPr>
          <p:cNvSpPr txBox="1"/>
          <p:nvPr/>
        </p:nvSpPr>
        <p:spPr>
          <a:xfrm>
            <a:off x="7239000" y="5562600"/>
            <a:ext cx="3048000" cy="369332"/>
          </a:xfrm>
          <a:prstGeom prst="rect">
            <a:avLst/>
          </a:prstGeom>
          <a:noFill/>
        </p:spPr>
        <p:txBody>
          <a:bodyPr wrap="square" rtlCol="0">
            <a:spAutoFit/>
          </a:bodyPr>
          <a:lstStyle/>
          <a:p>
            <a:pPr algn="ctr"/>
            <a:r>
              <a:rPr lang="en-US" dirty="0">
                <a:hlinkClick r:id="rId3" action="ppaction://hlinkfile"/>
              </a:rPr>
              <a:t>Mao-Zedong</a:t>
            </a:r>
            <a:endParaRPr lang="en-US" dirty="0"/>
          </a:p>
        </p:txBody>
      </p:sp>
    </p:spTree>
    <p:extLst>
      <p:ext uri="{BB962C8B-B14F-4D97-AF65-F5344CB8AC3E}">
        <p14:creationId xmlns:p14="http://schemas.microsoft.com/office/powerpoint/2010/main" val="303066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 calcmode="lin" valueType="num">
                                      <p:cBhvr>
                                        <p:cTn id="7" dur="1000" fill="hold"/>
                                        <p:tgtEl>
                                          <p:spTgt spid="3072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2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2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2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0724">
                                            <p:txEl>
                                              <p:pRg st="2" end="2"/>
                                            </p:txEl>
                                          </p:spTgt>
                                        </p:tgtEl>
                                        <p:attrNameLst>
                                          <p:attrName>style.visibility</p:attrName>
                                        </p:attrNameLst>
                                      </p:cBhvr>
                                      <p:to>
                                        <p:strVal val="visible"/>
                                      </p:to>
                                    </p:set>
                                    <p:anim calcmode="lin" valueType="num">
                                      <p:cBhvr>
                                        <p:cTn id="15" dur="1000" fill="hold"/>
                                        <p:tgtEl>
                                          <p:spTgt spid="30724">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0724">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072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072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0724">
                                            <p:txEl>
                                              <p:pRg st="4" end="4"/>
                                            </p:txEl>
                                          </p:spTgt>
                                        </p:tgtEl>
                                        <p:attrNameLst>
                                          <p:attrName>style.visibility</p:attrName>
                                        </p:attrNameLst>
                                      </p:cBhvr>
                                      <p:to>
                                        <p:strVal val="visible"/>
                                      </p:to>
                                    </p:set>
                                    <p:anim calcmode="lin" valueType="num">
                                      <p:cBhvr>
                                        <p:cTn id="23" dur="1000" fill="hold"/>
                                        <p:tgtEl>
                                          <p:spTgt spid="30724">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0724">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0724">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0724">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0724">
                                            <p:txEl>
                                              <p:pRg st="5" end="5"/>
                                            </p:txEl>
                                          </p:spTgt>
                                        </p:tgtEl>
                                        <p:attrNameLst>
                                          <p:attrName>style.visibility</p:attrName>
                                        </p:attrNameLst>
                                      </p:cBhvr>
                                      <p:to>
                                        <p:strVal val="visible"/>
                                      </p:to>
                                    </p:set>
                                    <p:anim calcmode="lin" valueType="num">
                                      <p:cBhvr>
                                        <p:cTn id="31" dur="1000" fill="hold"/>
                                        <p:tgtEl>
                                          <p:spTgt spid="30724">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0724">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0724">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0724">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pPr eaLnBrk="1" hangingPunct="1"/>
            <a:r>
              <a:rPr lang="en-US" b="1" smtClean="0"/>
              <a:t>1958: The Great Leap Forward</a:t>
            </a:r>
          </a:p>
        </p:txBody>
      </p:sp>
      <p:sp>
        <p:nvSpPr>
          <p:cNvPr id="32774" name="Rectangle 6"/>
          <p:cNvSpPr>
            <a:spLocks noGrp="1" noChangeArrowheads="1"/>
          </p:cNvSpPr>
          <p:nvPr>
            <p:ph type="body" sz="half" idx="2"/>
          </p:nvPr>
        </p:nvSpPr>
        <p:spPr>
          <a:xfrm>
            <a:off x="6019800" y="1371600"/>
            <a:ext cx="4419600" cy="5334000"/>
          </a:xfrm>
        </p:spPr>
        <p:txBody>
          <a:bodyPr/>
          <a:lstStyle/>
          <a:p>
            <a:pPr eaLnBrk="1" hangingPunct="1">
              <a:lnSpc>
                <a:spcPct val="80000"/>
              </a:lnSpc>
            </a:pPr>
            <a:r>
              <a:rPr lang="en-US" sz="1600" b="1" dirty="0"/>
              <a:t>When Mao took over, he also took over privately owned land.  Anyone who opposed was “taken care of.”</a:t>
            </a:r>
          </a:p>
          <a:p>
            <a:pPr eaLnBrk="1" hangingPunct="1">
              <a:lnSpc>
                <a:spcPct val="80000"/>
              </a:lnSpc>
            </a:pPr>
            <a:endParaRPr lang="en-US" sz="1600" b="1" dirty="0"/>
          </a:p>
          <a:p>
            <a:pPr eaLnBrk="1" hangingPunct="1">
              <a:lnSpc>
                <a:spcPct val="80000"/>
              </a:lnSpc>
            </a:pPr>
            <a:r>
              <a:rPr lang="en-US" sz="1600" b="1" dirty="0"/>
              <a:t>The Great Leap Forward took place in 1958. The Great Leap Forward was Mao’s attempt </a:t>
            </a:r>
            <a:r>
              <a:rPr lang="en-US" sz="1600" b="1" dirty="0">
                <a:solidFill>
                  <a:srgbClr val="FF0000"/>
                </a:solidFill>
              </a:rPr>
              <a:t>to modernize China’s economy so that China would have an economy that rivaled America</a:t>
            </a:r>
            <a:r>
              <a:rPr lang="en-US" sz="1600" b="1" dirty="0"/>
              <a:t>.</a:t>
            </a:r>
          </a:p>
          <a:p>
            <a:pPr eaLnBrk="1" hangingPunct="1">
              <a:lnSpc>
                <a:spcPct val="80000"/>
              </a:lnSpc>
              <a:buFontTx/>
              <a:buNone/>
            </a:pPr>
            <a:endParaRPr lang="en-US" sz="1600" b="1" dirty="0"/>
          </a:p>
          <a:p>
            <a:pPr eaLnBrk="1" hangingPunct="1">
              <a:lnSpc>
                <a:spcPct val="80000"/>
              </a:lnSpc>
            </a:pPr>
            <a:r>
              <a:rPr lang="en-US" sz="1600" b="1" dirty="0"/>
              <a:t>The Great Leap Forward planned to develop </a:t>
            </a:r>
            <a:r>
              <a:rPr lang="en-US" sz="1600" b="1" dirty="0">
                <a:solidFill>
                  <a:srgbClr val="FF0000"/>
                </a:solidFill>
              </a:rPr>
              <a:t>agriculture and industry</a:t>
            </a:r>
            <a:r>
              <a:rPr lang="en-US" sz="1600" b="1" dirty="0"/>
              <a:t>. Mao believed that both had to grow to allow the other to grow. To allow for this, China was reformed into a series of </a:t>
            </a:r>
            <a:r>
              <a:rPr lang="en-US" sz="1600" b="1" dirty="0">
                <a:solidFill>
                  <a:srgbClr val="FF0000"/>
                </a:solidFill>
              </a:rPr>
              <a:t>collectives, or communes.</a:t>
            </a:r>
          </a:p>
          <a:p>
            <a:pPr eaLnBrk="1" hangingPunct="1">
              <a:lnSpc>
                <a:spcPct val="80000"/>
              </a:lnSpc>
              <a:buFontTx/>
              <a:buNone/>
            </a:pPr>
            <a:endParaRPr lang="en-US" sz="1600" b="1" dirty="0"/>
          </a:p>
          <a:p>
            <a:pPr eaLnBrk="1" hangingPunct="1">
              <a:lnSpc>
                <a:spcPct val="80000"/>
              </a:lnSpc>
            </a:pPr>
            <a:r>
              <a:rPr lang="en-US" sz="1600" b="1" dirty="0"/>
              <a:t>The size of a collective varied but most contained about 5000 families. The life of an individual was controlled by the collective. Schools,  nurseries, and “Houses of Happiness” were provided by the communes so that all adults could work. </a:t>
            </a:r>
          </a:p>
          <a:p>
            <a:pPr eaLnBrk="1" hangingPunct="1">
              <a:lnSpc>
                <a:spcPct val="80000"/>
              </a:lnSpc>
            </a:pPr>
            <a:endParaRPr lang="en-US" sz="1800" dirty="0"/>
          </a:p>
        </p:txBody>
      </p:sp>
      <p:pic>
        <p:nvPicPr>
          <p:cNvPr id="23556" name="Picture 7" descr="Great Leap Forward"/>
          <p:cNvPicPr>
            <a:picLocks noGrp="1" noChangeAspect="1" noChangeArrowheads="1"/>
          </p:cNvPicPr>
          <p:nvPr>
            <p:ph sz="half" idx="1"/>
          </p:nvPr>
        </p:nvPicPr>
        <p:blipFill>
          <a:blip r:embed="rId2" cstate="print"/>
          <a:srcRect/>
          <a:stretch>
            <a:fillRect/>
          </a:stretch>
        </p:blipFill>
        <p:spPr>
          <a:xfrm>
            <a:off x="455506" y="1417639"/>
            <a:ext cx="5564294" cy="3838576"/>
          </a:xfrm>
          <a:noFill/>
        </p:spPr>
      </p:pic>
      <p:sp>
        <p:nvSpPr>
          <p:cNvPr id="23557" name="Text Box 8"/>
          <p:cNvSpPr txBox="1">
            <a:spLocks noChangeArrowheads="1"/>
          </p:cNvSpPr>
          <p:nvPr/>
        </p:nvSpPr>
        <p:spPr bwMode="auto">
          <a:xfrm>
            <a:off x="2514600" y="1600200"/>
            <a:ext cx="2743200" cy="369332"/>
          </a:xfrm>
          <a:prstGeom prst="rect">
            <a:avLst/>
          </a:prstGeom>
          <a:noFill/>
          <a:ln w="9525">
            <a:noFill/>
            <a:miter lim="800000"/>
            <a:headEnd/>
            <a:tailEnd/>
          </a:ln>
        </p:spPr>
        <p:txBody>
          <a:bodyPr>
            <a:spAutoFit/>
          </a:bodyPr>
          <a:lstStyle/>
          <a:p>
            <a:pPr>
              <a:spcBef>
                <a:spcPct val="50000"/>
              </a:spcBef>
            </a:pPr>
            <a:endParaRPr lang="en-US"/>
          </a:p>
        </p:txBody>
      </p:sp>
    </p:spTree>
    <p:extLst>
      <p:ext uri="{BB962C8B-B14F-4D97-AF65-F5344CB8AC3E}">
        <p14:creationId xmlns:p14="http://schemas.microsoft.com/office/powerpoint/2010/main" val="264976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2774">
                                            <p:txEl>
                                              <p:pRg st="0" end="0"/>
                                            </p:txEl>
                                          </p:spTgt>
                                        </p:tgtEl>
                                        <p:attrNameLst>
                                          <p:attrName>style.visibility</p:attrName>
                                        </p:attrNameLst>
                                      </p:cBhvr>
                                      <p:to>
                                        <p:strVal val="visible"/>
                                      </p:to>
                                    </p:set>
                                    <p:animEffect transition="in" filter="fade">
                                      <p:cBhvr>
                                        <p:cTn id="7" dur="1600" decel="100000"/>
                                        <p:tgtEl>
                                          <p:spTgt spid="32774">
                                            <p:txEl>
                                              <p:pRg st="0" end="0"/>
                                            </p:txEl>
                                          </p:spTgt>
                                        </p:tgtEl>
                                      </p:cBhvr>
                                    </p:animEffect>
                                    <p:anim calcmode="lin" valueType="num">
                                      <p:cBhvr>
                                        <p:cTn id="8" dur="1600" decel="100000" fill="hold"/>
                                        <p:tgtEl>
                                          <p:spTgt spid="32774">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32774">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32774">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2774">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277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2774">
                                            <p:txEl>
                                              <p:pRg st="2" end="2"/>
                                            </p:txEl>
                                          </p:spTgt>
                                        </p:tgtEl>
                                        <p:attrNameLst>
                                          <p:attrName>style.visibility</p:attrName>
                                        </p:attrNameLst>
                                      </p:cBhvr>
                                      <p:to>
                                        <p:strVal val="visible"/>
                                      </p:to>
                                    </p:set>
                                    <p:animEffect transition="in" filter="fade">
                                      <p:cBhvr>
                                        <p:cTn id="17" dur="1600" decel="100000"/>
                                        <p:tgtEl>
                                          <p:spTgt spid="32774">
                                            <p:txEl>
                                              <p:pRg st="2" end="2"/>
                                            </p:txEl>
                                          </p:spTgt>
                                        </p:tgtEl>
                                      </p:cBhvr>
                                    </p:animEffect>
                                    <p:anim calcmode="lin" valueType="num">
                                      <p:cBhvr>
                                        <p:cTn id="18" dur="1600" decel="100000" fill="hold"/>
                                        <p:tgtEl>
                                          <p:spTgt spid="32774">
                                            <p:txEl>
                                              <p:pRg st="2" end="2"/>
                                            </p:txEl>
                                          </p:spTgt>
                                        </p:tgtEl>
                                        <p:attrNameLst>
                                          <p:attrName>style.rotation</p:attrName>
                                        </p:attrNameLst>
                                      </p:cBhvr>
                                      <p:tavLst>
                                        <p:tav tm="0">
                                          <p:val>
                                            <p:fltVal val="-90"/>
                                          </p:val>
                                        </p:tav>
                                        <p:tav tm="100000">
                                          <p:val>
                                            <p:fltVal val="0"/>
                                          </p:val>
                                        </p:tav>
                                      </p:tavLst>
                                    </p:anim>
                                    <p:anim calcmode="lin" valueType="num">
                                      <p:cBhvr>
                                        <p:cTn id="19" dur="1600" decel="100000" fill="hold"/>
                                        <p:tgtEl>
                                          <p:spTgt spid="32774">
                                            <p:txEl>
                                              <p:pRg st="2" end="2"/>
                                            </p:txEl>
                                          </p:spTgt>
                                        </p:tgtEl>
                                        <p:attrNameLst>
                                          <p:attrName>ppt_x</p:attrName>
                                        </p:attrNameLst>
                                      </p:cBhvr>
                                      <p:tavLst>
                                        <p:tav tm="0">
                                          <p:val>
                                            <p:strVal val="#ppt_x+0.4"/>
                                          </p:val>
                                        </p:tav>
                                        <p:tav tm="100000">
                                          <p:val>
                                            <p:strVal val="#ppt_x-0.05"/>
                                          </p:val>
                                        </p:tav>
                                      </p:tavLst>
                                    </p:anim>
                                    <p:anim calcmode="lin" valueType="num">
                                      <p:cBhvr>
                                        <p:cTn id="20" dur="1600" decel="100000" fill="hold"/>
                                        <p:tgtEl>
                                          <p:spTgt spid="32774">
                                            <p:txEl>
                                              <p:pRg st="2" end="2"/>
                                            </p:txEl>
                                          </p:spTgt>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32774">
                                            <p:txEl>
                                              <p:pRg st="2" end="2"/>
                                            </p:txEl>
                                          </p:spTgt>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32774">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2774">
                                            <p:txEl>
                                              <p:pRg st="4" end="4"/>
                                            </p:txEl>
                                          </p:spTgt>
                                        </p:tgtEl>
                                        <p:attrNameLst>
                                          <p:attrName>style.visibility</p:attrName>
                                        </p:attrNameLst>
                                      </p:cBhvr>
                                      <p:to>
                                        <p:strVal val="visible"/>
                                      </p:to>
                                    </p:set>
                                    <p:animEffect transition="in" filter="fade">
                                      <p:cBhvr>
                                        <p:cTn id="27" dur="1600" decel="100000"/>
                                        <p:tgtEl>
                                          <p:spTgt spid="32774">
                                            <p:txEl>
                                              <p:pRg st="4" end="4"/>
                                            </p:txEl>
                                          </p:spTgt>
                                        </p:tgtEl>
                                      </p:cBhvr>
                                    </p:animEffect>
                                    <p:anim calcmode="lin" valueType="num">
                                      <p:cBhvr>
                                        <p:cTn id="28" dur="1600" decel="100000" fill="hold"/>
                                        <p:tgtEl>
                                          <p:spTgt spid="32774">
                                            <p:txEl>
                                              <p:pRg st="4" end="4"/>
                                            </p:txEl>
                                          </p:spTgt>
                                        </p:tgtEl>
                                        <p:attrNameLst>
                                          <p:attrName>style.rotation</p:attrName>
                                        </p:attrNameLst>
                                      </p:cBhvr>
                                      <p:tavLst>
                                        <p:tav tm="0">
                                          <p:val>
                                            <p:fltVal val="-90"/>
                                          </p:val>
                                        </p:tav>
                                        <p:tav tm="100000">
                                          <p:val>
                                            <p:fltVal val="0"/>
                                          </p:val>
                                        </p:tav>
                                      </p:tavLst>
                                    </p:anim>
                                    <p:anim calcmode="lin" valueType="num">
                                      <p:cBhvr>
                                        <p:cTn id="29" dur="1600" decel="100000" fill="hold"/>
                                        <p:tgtEl>
                                          <p:spTgt spid="32774">
                                            <p:txEl>
                                              <p:pRg st="4" end="4"/>
                                            </p:txEl>
                                          </p:spTgt>
                                        </p:tgtEl>
                                        <p:attrNameLst>
                                          <p:attrName>ppt_x</p:attrName>
                                        </p:attrNameLst>
                                      </p:cBhvr>
                                      <p:tavLst>
                                        <p:tav tm="0">
                                          <p:val>
                                            <p:strVal val="#ppt_x+0.4"/>
                                          </p:val>
                                        </p:tav>
                                        <p:tav tm="100000">
                                          <p:val>
                                            <p:strVal val="#ppt_x-0.05"/>
                                          </p:val>
                                        </p:tav>
                                      </p:tavLst>
                                    </p:anim>
                                    <p:anim calcmode="lin" valueType="num">
                                      <p:cBhvr>
                                        <p:cTn id="30" dur="1600" decel="100000" fill="hold"/>
                                        <p:tgtEl>
                                          <p:spTgt spid="32774">
                                            <p:txEl>
                                              <p:pRg st="4" end="4"/>
                                            </p:txEl>
                                          </p:spTgt>
                                        </p:tgtEl>
                                        <p:attrNameLst>
                                          <p:attrName>ppt_y</p:attrName>
                                        </p:attrNameLst>
                                      </p:cBhvr>
                                      <p:tavLst>
                                        <p:tav tm="0">
                                          <p:val>
                                            <p:strVal val="#ppt_y-0.4"/>
                                          </p:val>
                                        </p:tav>
                                        <p:tav tm="100000">
                                          <p:val>
                                            <p:strVal val="#ppt_y+0.1"/>
                                          </p:val>
                                        </p:tav>
                                      </p:tavLst>
                                    </p:anim>
                                    <p:anim calcmode="lin" valueType="num">
                                      <p:cBhvr>
                                        <p:cTn id="31" dur="400" accel="100000" fill="hold">
                                          <p:stCondLst>
                                            <p:cond delay="1600"/>
                                          </p:stCondLst>
                                        </p:cTn>
                                        <p:tgtEl>
                                          <p:spTgt spid="32774">
                                            <p:txEl>
                                              <p:pRg st="4" end="4"/>
                                            </p:txEl>
                                          </p:spTgt>
                                        </p:tgtEl>
                                        <p:attrNameLst>
                                          <p:attrName>ppt_x</p:attrName>
                                        </p:attrNameLst>
                                      </p:cBhvr>
                                      <p:tavLst>
                                        <p:tav tm="0">
                                          <p:val>
                                            <p:strVal val="#ppt_x-0.05"/>
                                          </p:val>
                                        </p:tav>
                                        <p:tav tm="100000">
                                          <p:val>
                                            <p:strVal val="#ppt_x"/>
                                          </p:val>
                                        </p:tav>
                                      </p:tavLst>
                                    </p:anim>
                                    <p:anim calcmode="lin" valueType="num">
                                      <p:cBhvr>
                                        <p:cTn id="32" dur="400" accel="100000" fill="hold">
                                          <p:stCondLst>
                                            <p:cond delay="1600"/>
                                          </p:stCondLst>
                                        </p:cTn>
                                        <p:tgtEl>
                                          <p:spTgt spid="32774">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2774">
                                            <p:txEl>
                                              <p:pRg st="6" end="6"/>
                                            </p:txEl>
                                          </p:spTgt>
                                        </p:tgtEl>
                                        <p:attrNameLst>
                                          <p:attrName>style.visibility</p:attrName>
                                        </p:attrNameLst>
                                      </p:cBhvr>
                                      <p:to>
                                        <p:strVal val="visible"/>
                                      </p:to>
                                    </p:set>
                                    <p:animEffect transition="in" filter="fade">
                                      <p:cBhvr>
                                        <p:cTn id="37" dur="1600" decel="100000"/>
                                        <p:tgtEl>
                                          <p:spTgt spid="32774">
                                            <p:txEl>
                                              <p:pRg st="6" end="6"/>
                                            </p:txEl>
                                          </p:spTgt>
                                        </p:tgtEl>
                                      </p:cBhvr>
                                    </p:animEffect>
                                    <p:anim calcmode="lin" valueType="num">
                                      <p:cBhvr>
                                        <p:cTn id="38" dur="1600" decel="100000" fill="hold"/>
                                        <p:tgtEl>
                                          <p:spTgt spid="32774">
                                            <p:txEl>
                                              <p:pRg st="6" end="6"/>
                                            </p:txEl>
                                          </p:spTgt>
                                        </p:tgtEl>
                                        <p:attrNameLst>
                                          <p:attrName>style.rotation</p:attrName>
                                        </p:attrNameLst>
                                      </p:cBhvr>
                                      <p:tavLst>
                                        <p:tav tm="0">
                                          <p:val>
                                            <p:fltVal val="-90"/>
                                          </p:val>
                                        </p:tav>
                                        <p:tav tm="100000">
                                          <p:val>
                                            <p:fltVal val="0"/>
                                          </p:val>
                                        </p:tav>
                                      </p:tavLst>
                                    </p:anim>
                                    <p:anim calcmode="lin" valueType="num">
                                      <p:cBhvr>
                                        <p:cTn id="39" dur="1600" decel="100000" fill="hold"/>
                                        <p:tgtEl>
                                          <p:spTgt spid="32774">
                                            <p:txEl>
                                              <p:pRg st="6" end="6"/>
                                            </p:txEl>
                                          </p:spTgt>
                                        </p:tgtEl>
                                        <p:attrNameLst>
                                          <p:attrName>ppt_x</p:attrName>
                                        </p:attrNameLst>
                                      </p:cBhvr>
                                      <p:tavLst>
                                        <p:tav tm="0">
                                          <p:val>
                                            <p:strVal val="#ppt_x+0.4"/>
                                          </p:val>
                                        </p:tav>
                                        <p:tav tm="100000">
                                          <p:val>
                                            <p:strVal val="#ppt_x-0.05"/>
                                          </p:val>
                                        </p:tav>
                                      </p:tavLst>
                                    </p:anim>
                                    <p:anim calcmode="lin" valueType="num">
                                      <p:cBhvr>
                                        <p:cTn id="40" dur="1600" decel="100000" fill="hold"/>
                                        <p:tgtEl>
                                          <p:spTgt spid="32774">
                                            <p:txEl>
                                              <p:pRg st="6" end="6"/>
                                            </p:txEl>
                                          </p:spTgt>
                                        </p:tgtEl>
                                        <p:attrNameLst>
                                          <p:attrName>ppt_y</p:attrName>
                                        </p:attrNameLst>
                                      </p:cBhvr>
                                      <p:tavLst>
                                        <p:tav tm="0">
                                          <p:val>
                                            <p:strVal val="#ppt_y-0.4"/>
                                          </p:val>
                                        </p:tav>
                                        <p:tav tm="100000">
                                          <p:val>
                                            <p:strVal val="#ppt_y+0.1"/>
                                          </p:val>
                                        </p:tav>
                                      </p:tavLst>
                                    </p:anim>
                                    <p:anim calcmode="lin" valueType="num">
                                      <p:cBhvr>
                                        <p:cTn id="41" dur="400" accel="100000" fill="hold">
                                          <p:stCondLst>
                                            <p:cond delay="1600"/>
                                          </p:stCondLst>
                                        </p:cTn>
                                        <p:tgtEl>
                                          <p:spTgt spid="32774">
                                            <p:txEl>
                                              <p:pRg st="6" end="6"/>
                                            </p:txEl>
                                          </p:spTgt>
                                        </p:tgtEl>
                                        <p:attrNameLst>
                                          <p:attrName>ppt_x</p:attrName>
                                        </p:attrNameLst>
                                      </p:cBhvr>
                                      <p:tavLst>
                                        <p:tav tm="0">
                                          <p:val>
                                            <p:strVal val="#ppt_x-0.05"/>
                                          </p:val>
                                        </p:tav>
                                        <p:tav tm="100000">
                                          <p:val>
                                            <p:strVal val="#ppt_x"/>
                                          </p:val>
                                        </p:tav>
                                      </p:tavLst>
                                    </p:anim>
                                    <p:anim calcmode="lin" valueType="num">
                                      <p:cBhvr>
                                        <p:cTn id="42" dur="400" accel="100000" fill="hold">
                                          <p:stCondLst>
                                            <p:cond delay="1600"/>
                                          </p:stCondLst>
                                        </p:cTn>
                                        <p:tgtEl>
                                          <p:spTgt spid="32774">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eaLnBrk="1" hangingPunct="1"/>
            <a:r>
              <a:rPr lang="en-US" b="1" smtClean="0"/>
              <a:t>Problems . . .</a:t>
            </a:r>
          </a:p>
        </p:txBody>
      </p:sp>
      <p:sp>
        <p:nvSpPr>
          <p:cNvPr id="34821" name="Rectangle 5"/>
          <p:cNvSpPr>
            <a:spLocks noGrp="1" noChangeArrowheads="1"/>
          </p:cNvSpPr>
          <p:nvPr>
            <p:ph type="body" sz="half" idx="1"/>
          </p:nvPr>
        </p:nvSpPr>
        <p:spPr>
          <a:xfrm>
            <a:off x="1752600" y="1295400"/>
            <a:ext cx="4572000" cy="5334000"/>
          </a:xfrm>
        </p:spPr>
        <p:txBody>
          <a:bodyPr/>
          <a:lstStyle/>
          <a:p>
            <a:pPr eaLnBrk="1" hangingPunct="1">
              <a:lnSpc>
                <a:spcPct val="80000"/>
              </a:lnSpc>
            </a:pPr>
            <a:r>
              <a:rPr lang="en-US" sz="1800" b="1" dirty="0"/>
              <a:t>By the end of 1958, private property had been ruthlessly seized and </a:t>
            </a:r>
            <a:r>
              <a:rPr lang="en-US" sz="1800" b="1" dirty="0">
                <a:solidFill>
                  <a:srgbClr val="FF0000"/>
                </a:solidFill>
              </a:rPr>
              <a:t>700 million people </a:t>
            </a:r>
            <a:r>
              <a:rPr lang="en-US" sz="1800" b="1" dirty="0"/>
              <a:t>had been placed into collectives. </a:t>
            </a:r>
          </a:p>
          <a:p>
            <a:pPr eaLnBrk="1" hangingPunct="1">
              <a:lnSpc>
                <a:spcPct val="80000"/>
              </a:lnSpc>
              <a:buFontTx/>
              <a:buNone/>
            </a:pPr>
            <a:endParaRPr lang="en-US" sz="1800" b="1" dirty="0"/>
          </a:p>
          <a:p>
            <a:pPr eaLnBrk="1" hangingPunct="1">
              <a:lnSpc>
                <a:spcPct val="80000"/>
              </a:lnSpc>
            </a:pPr>
            <a:r>
              <a:rPr lang="en-US" sz="1800" b="1" dirty="0"/>
              <a:t>In 1959, things started to go wrong. Political decisions/beliefs took precedence over common sense and collectives faced the task of doing things which they were not </a:t>
            </a:r>
            <a:r>
              <a:rPr lang="en-US" sz="1800" b="1" dirty="0">
                <a:solidFill>
                  <a:srgbClr val="FF0000"/>
                </a:solidFill>
              </a:rPr>
              <a:t>able to accomplish</a:t>
            </a:r>
            <a:r>
              <a:rPr lang="en-US" sz="1800" b="1" dirty="0"/>
              <a:t>. Collective leaders, who knew what their collective was capable of doing or not, could be charged and imprisoned if he complained. </a:t>
            </a:r>
          </a:p>
          <a:p>
            <a:pPr eaLnBrk="1" hangingPunct="1">
              <a:lnSpc>
                <a:spcPct val="80000"/>
              </a:lnSpc>
              <a:buFontTx/>
              <a:buNone/>
            </a:pPr>
            <a:endParaRPr lang="en-US" sz="1800" b="1" dirty="0"/>
          </a:p>
          <a:p>
            <a:pPr eaLnBrk="1" hangingPunct="1">
              <a:lnSpc>
                <a:spcPct val="80000"/>
              </a:lnSpc>
            </a:pPr>
            <a:r>
              <a:rPr lang="en-US" sz="1800" b="1" dirty="0">
                <a:solidFill>
                  <a:srgbClr val="FF0000"/>
                </a:solidFill>
              </a:rPr>
              <a:t>Quickly produced farm machinery made in factories and backyards </a:t>
            </a:r>
            <a:r>
              <a:rPr lang="en-US" sz="1800" b="1" dirty="0"/>
              <a:t>fell to pieces when used. Many thousands of workers were injured after working long hours, falling asleep at their jobs, and generally lacking the skills to do their jobs. </a:t>
            </a:r>
          </a:p>
          <a:p>
            <a:pPr eaLnBrk="1" hangingPunct="1">
              <a:lnSpc>
                <a:spcPct val="80000"/>
              </a:lnSpc>
            </a:pPr>
            <a:endParaRPr lang="en-US" sz="1800" dirty="0"/>
          </a:p>
        </p:txBody>
      </p:sp>
      <p:pic>
        <p:nvPicPr>
          <p:cNvPr id="24580" name="Picture 7" descr="Mao"/>
          <p:cNvPicPr>
            <a:picLocks noGrp="1" noChangeAspect="1" noChangeArrowheads="1"/>
          </p:cNvPicPr>
          <p:nvPr>
            <p:ph sz="half" idx="2"/>
          </p:nvPr>
        </p:nvPicPr>
        <p:blipFill>
          <a:blip r:embed="rId2" cstate="print"/>
          <a:srcRect/>
          <a:stretch>
            <a:fillRect/>
          </a:stretch>
        </p:blipFill>
        <p:spPr>
          <a:xfrm>
            <a:off x="6791325" y="1957388"/>
            <a:ext cx="2800350" cy="3810000"/>
          </a:xfrm>
          <a:noFill/>
        </p:spPr>
      </p:pic>
    </p:spTree>
    <p:extLst>
      <p:ext uri="{BB962C8B-B14F-4D97-AF65-F5344CB8AC3E}">
        <p14:creationId xmlns:p14="http://schemas.microsoft.com/office/powerpoint/2010/main" val="193811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dissolve">
                                      <p:cBhvr>
                                        <p:cTn id="7" dur="1000"/>
                                        <p:tgtEl>
                                          <p:spTgt spid="348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21">
                                            <p:txEl>
                                              <p:pRg st="2" end="2"/>
                                            </p:txEl>
                                          </p:spTgt>
                                        </p:tgtEl>
                                        <p:attrNameLst>
                                          <p:attrName>style.visibility</p:attrName>
                                        </p:attrNameLst>
                                      </p:cBhvr>
                                      <p:to>
                                        <p:strVal val="visible"/>
                                      </p:to>
                                    </p:set>
                                    <p:animEffect transition="in" filter="dissolve">
                                      <p:cBhvr>
                                        <p:cTn id="12" dur="1000"/>
                                        <p:tgtEl>
                                          <p:spTgt spid="3482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4821">
                                            <p:txEl>
                                              <p:pRg st="4" end="4"/>
                                            </p:txEl>
                                          </p:spTgt>
                                        </p:tgtEl>
                                        <p:attrNameLst>
                                          <p:attrName>style.visibility</p:attrName>
                                        </p:attrNameLst>
                                      </p:cBhvr>
                                      <p:to>
                                        <p:strVal val="visible"/>
                                      </p:to>
                                    </p:set>
                                    <p:animEffect transition="in" filter="dissolve">
                                      <p:cBhvr>
                                        <p:cTn id="17" dur="1000"/>
                                        <p:tgtEl>
                                          <p:spTgt spid="348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b="1"/>
              <a:t>1958: China’s Great Leap Forward</a:t>
            </a:r>
          </a:p>
        </p:txBody>
      </p:sp>
      <p:sp>
        <p:nvSpPr>
          <p:cNvPr id="36867" name="Rectangle 3"/>
          <p:cNvSpPr>
            <a:spLocks noGrp="1" noChangeArrowheads="1"/>
          </p:cNvSpPr>
          <p:nvPr>
            <p:ph type="body" idx="1"/>
          </p:nvPr>
        </p:nvSpPr>
        <p:spPr>
          <a:xfrm>
            <a:off x="1981200" y="1600200"/>
            <a:ext cx="8229600" cy="4038600"/>
          </a:xfrm>
        </p:spPr>
        <p:txBody>
          <a:bodyPr/>
          <a:lstStyle/>
          <a:p>
            <a:pPr eaLnBrk="1" hangingPunct="1">
              <a:lnSpc>
                <a:spcPct val="80000"/>
              </a:lnSpc>
            </a:pPr>
            <a:r>
              <a:rPr lang="en-US" sz="2000" dirty="0"/>
              <a:t>The excellent growing weather of 1958 was followed by a very poor growing year in 1959. Some parts of China were hit by floods. In other growing areas, drought was a major problem. In addition, China was exporting grain to Russia for industrial equipment.</a:t>
            </a:r>
          </a:p>
          <a:p>
            <a:pPr eaLnBrk="1" hangingPunct="1">
              <a:lnSpc>
                <a:spcPct val="80000"/>
              </a:lnSpc>
              <a:buFontTx/>
              <a:buNone/>
            </a:pPr>
            <a:endParaRPr lang="en-US" sz="2000" dirty="0"/>
          </a:p>
          <a:p>
            <a:pPr eaLnBrk="1" hangingPunct="1">
              <a:lnSpc>
                <a:spcPct val="80000"/>
              </a:lnSpc>
            </a:pPr>
            <a:r>
              <a:rPr lang="en-US" sz="2000" dirty="0"/>
              <a:t>1960 had even worse weather than 1959. Nine million people are thought to have starved to death in 1960 alone.  Between 1959 and 1962, it is thought that 20-30 million people died of starvation or diseases related to starvation.</a:t>
            </a:r>
          </a:p>
          <a:p>
            <a:pPr eaLnBrk="1" hangingPunct="1">
              <a:lnSpc>
                <a:spcPct val="80000"/>
              </a:lnSpc>
              <a:buFontTx/>
              <a:buNone/>
            </a:pPr>
            <a:endParaRPr lang="en-US" sz="2000" dirty="0"/>
          </a:p>
          <a:p>
            <a:pPr eaLnBrk="1" hangingPunct="1">
              <a:lnSpc>
                <a:spcPct val="80000"/>
              </a:lnSpc>
            </a:pPr>
            <a:r>
              <a:rPr lang="en-US" sz="2000" dirty="0"/>
              <a:t>Some party members put the blame of the failure of the Great Leap Forward on Mao. He was popular with the people but he still had to resign from his position as Head of State (though he remained in the powerful Party Chairman position).</a:t>
            </a:r>
          </a:p>
          <a:p>
            <a:pPr eaLnBrk="1" hangingPunct="1">
              <a:lnSpc>
                <a:spcPct val="80000"/>
              </a:lnSpc>
            </a:pPr>
            <a:endParaRPr lang="en-US" sz="2000" dirty="0"/>
          </a:p>
        </p:txBody>
      </p:sp>
      <p:sp>
        <p:nvSpPr>
          <p:cNvPr id="25604" name="Text Box 4"/>
          <p:cNvSpPr txBox="1">
            <a:spLocks noChangeArrowheads="1"/>
          </p:cNvSpPr>
          <p:nvPr/>
        </p:nvSpPr>
        <p:spPr bwMode="auto">
          <a:xfrm>
            <a:off x="4724400" y="5410200"/>
            <a:ext cx="2743200" cy="738664"/>
          </a:xfrm>
          <a:prstGeom prst="rect">
            <a:avLst/>
          </a:prstGeom>
          <a:noFill/>
          <a:ln w="9525">
            <a:noFill/>
            <a:miter lim="800000"/>
            <a:headEnd/>
            <a:tailEnd/>
          </a:ln>
        </p:spPr>
        <p:txBody>
          <a:bodyPr>
            <a:spAutoFit/>
          </a:bodyPr>
          <a:lstStyle/>
          <a:p>
            <a:pPr>
              <a:spcBef>
                <a:spcPct val="50000"/>
              </a:spcBef>
            </a:pPr>
            <a:r>
              <a:rPr lang="en-US">
                <a:hlinkClick r:id="rId2" action="ppaction://hlinkfile"/>
              </a:rPr>
              <a:t>Great Leap Forward</a:t>
            </a:r>
            <a:endParaRPr lang="en-US"/>
          </a:p>
          <a:p>
            <a:pPr algn="ctr">
              <a:spcBef>
                <a:spcPct val="50000"/>
              </a:spcBef>
            </a:pPr>
            <a:r>
              <a:rPr lang="en-US" sz="1600"/>
              <a:t>3 minutes</a:t>
            </a:r>
          </a:p>
        </p:txBody>
      </p:sp>
    </p:spTree>
    <p:extLst>
      <p:ext uri="{BB962C8B-B14F-4D97-AF65-F5344CB8AC3E}">
        <p14:creationId xmlns:p14="http://schemas.microsoft.com/office/powerpoint/2010/main" val="95455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800" decel="100000"/>
                                        <p:tgtEl>
                                          <p:spTgt spid="36867">
                                            <p:txEl>
                                              <p:pRg st="0" end="0"/>
                                            </p:txEl>
                                          </p:spTgt>
                                        </p:tgtEl>
                                      </p:cBhvr>
                                    </p:animEffect>
                                    <p:anim calcmode="lin" valueType="num">
                                      <p:cBhvr>
                                        <p:cTn id="8" dur="800" decel="100000" fill="hold"/>
                                        <p:tgtEl>
                                          <p:spTgt spid="3686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686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686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686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686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fade">
                                      <p:cBhvr>
                                        <p:cTn id="17" dur="800" decel="100000"/>
                                        <p:tgtEl>
                                          <p:spTgt spid="36867">
                                            <p:txEl>
                                              <p:pRg st="2" end="2"/>
                                            </p:txEl>
                                          </p:spTgt>
                                        </p:tgtEl>
                                      </p:cBhvr>
                                    </p:animEffect>
                                    <p:anim calcmode="lin" valueType="num">
                                      <p:cBhvr>
                                        <p:cTn id="18" dur="800" decel="100000" fill="hold"/>
                                        <p:tgtEl>
                                          <p:spTgt spid="36867">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6867">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6867">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6867">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6867">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fade">
                                      <p:cBhvr>
                                        <p:cTn id="27" dur="800" decel="100000"/>
                                        <p:tgtEl>
                                          <p:spTgt spid="36867">
                                            <p:txEl>
                                              <p:pRg st="4" end="4"/>
                                            </p:txEl>
                                          </p:spTgt>
                                        </p:tgtEl>
                                      </p:cBhvr>
                                    </p:animEffect>
                                    <p:anim calcmode="lin" valueType="num">
                                      <p:cBhvr>
                                        <p:cTn id="28" dur="800" decel="100000" fill="hold"/>
                                        <p:tgtEl>
                                          <p:spTgt spid="36867">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6867">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6867">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6867">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6867">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b="1" smtClean="0"/>
              <a:t>What to do next?</a:t>
            </a:r>
          </a:p>
        </p:txBody>
      </p:sp>
      <p:sp>
        <p:nvSpPr>
          <p:cNvPr id="37891" name="Rectangle 3"/>
          <p:cNvSpPr>
            <a:spLocks noGrp="1" noChangeArrowheads="1"/>
          </p:cNvSpPr>
          <p:nvPr>
            <p:ph type="body" idx="1"/>
          </p:nvPr>
        </p:nvSpPr>
        <p:spPr>
          <a:xfrm>
            <a:off x="1752600" y="1600201"/>
            <a:ext cx="8686800" cy="4530725"/>
          </a:xfrm>
        </p:spPr>
        <p:txBody>
          <a:bodyPr/>
          <a:lstStyle/>
          <a:p>
            <a:pPr eaLnBrk="1" hangingPunct="1">
              <a:lnSpc>
                <a:spcPct val="90000"/>
              </a:lnSpc>
              <a:defRPr/>
            </a:pPr>
            <a:r>
              <a:rPr lang="en-US" sz="2600"/>
              <a:t>The day-to-day running of China was left to three men. In late 1960, they abandoned the Great Leap Forward. Ownership of land was given back to individuals and communes were cut down to a manageable size. </a:t>
            </a:r>
          </a:p>
          <a:p>
            <a:pPr eaLnBrk="1" hangingPunct="1">
              <a:lnSpc>
                <a:spcPct val="90000"/>
              </a:lnSpc>
              <a:buFont typeface="Wingdings" pitchFamily="2" charset="2"/>
              <a:buNone/>
              <a:defRPr/>
            </a:pPr>
            <a:endParaRPr lang="en-US" sz="2600"/>
          </a:p>
          <a:p>
            <a:pPr eaLnBrk="1" hangingPunct="1">
              <a:lnSpc>
                <a:spcPct val="90000"/>
              </a:lnSpc>
              <a:defRPr/>
            </a:pPr>
            <a:r>
              <a:rPr lang="en-US" sz="2600"/>
              <a:t>These three leaders had cut down on Mao’s power but his reputation among the ordinary Chinese people was still great because he was seen as the leader of the revolution. He was to use this popularity with the people to gain back his authority at the expense of the new leaders. This was in the so-called Cultural Revolution.</a:t>
            </a:r>
          </a:p>
          <a:p>
            <a:pPr eaLnBrk="1" hangingPunct="1">
              <a:lnSpc>
                <a:spcPct val="90000"/>
              </a:lnSpc>
              <a:buFont typeface="Wingdings" pitchFamily="2" charset="2"/>
              <a:buNone/>
              <a:defRPr/>
            </a:pPr>
            <a:endParaRPr lang="en-US" sz="2600"/>
          </a:p>
        </p:txBody>
      </p:sp>
    </p:spTree>
    <p:extLst>
      <p:ext uri="{BB962C8B-B14F-4D97-AF65-F5344CB8AC3E}">
        <p14:creationId xmlns:p14="http://schemas.microsoft.com/office/powerpoint/2010/main" val="99552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800" decel="100000"/>
                                        <p:tgtEl>
                                          <p:spTgt spid="37891">
                                            <p:txEl>
                                              <p:pRg st="0" end="0"/>
                                            </p:txEl>
                                          </p:spTgt>
                                        </p:tgtEl>
                                      </p:cBhvr>
                                    </p:animEffect>
                                    <p:anim calcmode="lin" valueType="num">
                                      <p:cBhvr>
                                        <p:cTn id="8" dur="800" decel="100000" fill="hold"/>
                                        <p:tgtEl>
                                          <p:spTgt spid="3789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789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789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789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789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fade">
                                      <p:cBhvr>
                                        <p:cTn id="17" dur="800" decel="100000"/>
                                        <p:tgtEl>
                                          <p:spTgt spid="37891">
                                            <p:txEl>
                                              <p:pRg st="2" end="2"/>
                                            </p:txEl>
                                          </p:spTgt>
                                        </p:tgtEl>
                                      </p:cBhvr>
                                    </p:animEffect>
                                    <p:anim calcmode="lin" valueType="num">
                                      <p:cBhvr>
                                        <p:cTn id="18" dur="800" decel="100000" fill="hold"/>
                                        <p:tgtEl>
                                          <p:spTgt spid="37891">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7891">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7891">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7891">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7891">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US" sz="4000" b="1" dirty="0"/>
              <a:t>1966-1976: The Chinese Cultural Revolution</a:t>
            </a:r>
          </a:p>
        </p:txBody>
      </p:sp>
      <p:sp>
        <p:nvSpPr>
          <p:cNvPr id="38919" name="Rectangle 7"/>
          <p:cNvSpPr>
            <a:spLocks noGrp="1" noChangeArrowheads="1"/>
          </p:cNvSpPr>
          <p:nvPr>
            <p:ph type="body" sz="half" idx="3"/>
          </p:nvPr>
        </p:nvSpPr>
        <p:spPr>
          <a:xfrm>
            <a:off x="1981200" y="4267201"/>
            <a:ext cx="8229600" cy="2187575"/>
          </a:xfrm>
        </p:spPr>
        <p:txBody>
          <a:bodyPr/>
          <a:lstStyle/>
          <a:p>
            <a:pPr eaLnBrk="1" hangingPunct="1">
              <a:lnSpc>
                <a:spcPct val="90000"/>
              </a:lnSpc>
            </a:pPr>
            <a:r>
              <a:rPr lang="en-US" sz="2000" dirty="0"/>
              <a:t>In </a:t>
            </a:r>
            <a:r>
              <a:rPr lang="en-US" sz="2000" dirty="0">
                <a:solidFill>
                  <a:srgbClr val="FF0000"/>
                </a:solidFill>
              </a:rPr>
              <a:t>1966</a:t>
            </a:r>
            <a:r>
              <a:rPr lang="en-US" sz="2000" dirty="0"/>
              <a:t>, after spending years studying political economy and the classics of Chinese history, Mao was </a:t>
            </a:r>
            <a:r>
              <a:rPr lang="en-US" sz="2000" dirty="0">
                <a:solidFill>
                  <a:srgbClr val="FF0000"/>
                </a:solidFill>
              </a:rPr>
              <a:t>ready to act</a:t>
            </a:r>
            <a:r>
              <a:rPr lang="en-US" sz="2000" dirty="0"/>
              <a:t>.</a:t>
            </a:r>
          </a:p>
          <a:p>
            <a:pPr eaLnBrk="1" hangingPunct="1">
              <a:lnSpc>
                <a:spcPct val="90000"/>
              </a:lnSpc>
            </a:pPr>
            <a:r>
              <a:rPr lang="en-US" sz="2000" dirty="0"/>
              <a:t>Mao launched the Cultural Revolution in August of 1966 in front of the Central Committee when he called for Red Guards to challenge Communist Party officials for their lack of revolutionary vision. </a:t>
            </a:r>
          </a:p>
          <a:p>
            <a:pPr eaLnBrk="1" hangingPunct="1">
              <a:lnSpc>
                <a:spcPct val="90000"/>
              </a:lnSpc>
            </a:pPr>
            <a:r>
              <a:rPr lang="en-US" sz="2000" dirty="0"/>
              <a:t>Mao and his group of radicals regained </a:t>
            </a:r>
            <a:r>
              <a:rPr lang="en-US" sz="2000" dirty="0">
                <a:solidFill>
                  <a:srgbClr val="FF0000"/>
                </a:solidFill>
              </a:rPr>
              <a:t>full control of the government.</a:t>
            </a:r>
          </a:p>
        </p:txBody>
      </p:sp>
      <p:pic>
        <p:nvPicPr>
          <p:cNvPr id="27652" name="Picture 8" descr="cultural rev"/>
          <p:cNvPicPr>
            <a:picLocks noGrp="1" noChangeAspect="1" noChangeArrowheads="1"/>
          </p:cNvPicPr>
          <p:nvPr>
            <p:ph sz="quarter" idx="1"/>
          </p:nvPr>
        </p:nvPicPr>
        <p:blipFill>
          <a:blip r:embed="rId2" cstate="print"/>
          <a:srcRect/>
          <a:stretch>
            <a:fillRect/>
          </a:stretch>
        </p:blipFill>
        <p:spPr>
          <a:xfrm>
            <a:off x="2473325" y="1600200"/>
            <a:ext cx="3054350" cy="2185988"/>
          </a:xfrm>
          <a:noFill/>
        </p:spPr>
      </p:pic>
      <p:pic>
        <p:nvPicPr>
          <p:cNvPr id="27653" name="Picture 9" descr="cultural rev"/>
          <p:cNvPicPr>
            <a:picLocks noGrp="1" noChangeAspect="1" noChangeArrowheads="1"/>
          </p:cNvPicPr>
          <p:nvPr>
            <p:ph sz="quarter" idx="2"/>
          </p:nvPr>
        </p:nvPicPr>
        <p:blipFill>
          <a:blip r:embed="rId3" cstate="print"/>
          <a:srcRect/>
          <a:stretch>
            <a:fillRect/>
          </a:stretch>
        </p:blipFill>
        <p:spPr>
          <a:xfrm>
            <a:off x="6681789" y="1600200"/>
            <a:ext cx="3017837" cy="2185988"/>
          </a:xfrm>
          <a:noFill/>
        </p:spPr>
      </p:pic>
    </p:spTree>
    <p:extLst>
      <p:ext uri="{BB962C8B-B14F-4D97-AF65-F5344CB8AC3E}">
        <p14:creationId xmlns:p14="http://schemas.microsoft.com/office/powerpoint/2010/main" val="416830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8919">
                                            <p:txEl>
                                              <p:pRg st="0" end="0"/>
                                            </p:txEl>
                                          </p:spTgt>
                                        </p:tgtEl>
                                        <p:attrNameLst>
                                          <p:attrName>style.visibility</p:attrName>
                                        </p:attrNameLst>
                                      </p:cBhvr>
                                      <p:to>
                                        <p:strVal val="visible"/>
                                      </p:to>
                                    </p:set>
                                    <p:animEffect transition="in" filter="fade">
                                      <p:cBhvr>
                                        <p:cTn id="7" dur="800" decel="100000"/>
                                        <p:tgtEl>
                                          <p:spTgt spid="38919">
                                            <p:txEl>
                                              <p:pRg st="0" end="0"/>
                                            </p:txEl>
                                          </p:spTgt>
                                        </p:tgtEl>
                                      </p:cBhvr>
                                    </p:animEffect>
                                    <p:anim calcmode="lin" valueType="num">
                                      <p:cBhvr>
                                        <p:cTn id="8" dur="800" decel="100000" fill="hold"/>
                                        <p:tgtEl>
                                          <p:spTgt spid="3891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891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891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891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8919">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8919">
                                            <p:txEl>
                                              <p:pRg st="1" end="1"/>
                                            </p:txEl>
                                          </p:spTgt>
                                        </p:tgtEl>
                                        <p:attrNameLst>
                                          <p:attrName>style.visibility</p:attrName>
                                        </p:attrNameLst>
                                      </p:cBhvr>
                                      <p:to>
                                        <p:strVal val="visible"/>
                                      </p:to>
                                    </p:set>
                                    <p:animEffect transition="in" filter="fade">
                                      <p:cBhvr>
                                        <p:cTn id="17" dur="800" decel="100000"/>
                                        <p:tgtEl>
                                          <p:spTgt spid="38919">
                                            <p:txEl>
                                              <p:pRg st="1" end="1"/>
                                            </p:txEl>
                                          </p:spTgt>
                                        </p:tgtEl>
                                      </p:cBhvr>
                                    </p:animEffect>
                                    <p:anim calcmode="lin" valueType="num">
                                      <p:cBhvr>
                                        <p:cTn id="18" dur="800" decel="100000" fill="hold"/>
                                        <p:tgtEl>
                                          <p:spTgt spid="38919">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8919">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8919">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8919">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8919">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8919">
                                            <p:txEl>
                                              <p:pRg st="2" end="2"/>
                                            </p:txEl>
                                          </p:spTgt>
                                        </p:tgtEl>
                                        <p:attrNameLst>
                                          <p:attrName>style.visibility</p:attrName>
                                        </p:attrNameLst>
                                      </p:cBhvr>
                                      <p:to>
                                        <p:strVal val="visible"/>
                                      </p:to>
                                    </p:set>
                                    <p:animEffect transition="in" filter="fade">
                                      <p:cBhvr>
                                        <p:cTn id="27" dur="800" decel="100000"/>
                                        <p:tgtEl>
                                          <p:spTgt spid="38919">
                                            <p:txEl>
                                              <p:pRg st="2" end="2"/>
                                            </p:txEl>
                                          </p:spTgt>
                                        </p:tgtEl>
                                      </p:cBhvr>
                                    </p:animEffect>
                                    <p:anim calcmode="lin" valueType="num">
                                      <p:cBhvr>
                                        <p:cTn id="28" dur="800" decel="100000" fill="hold"/>
                                        <p:tgtEl>
                                          <p:spTgt spid="38919">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8919">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8919">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8919">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8919">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Cultural Revolution cont.</a:t>
            </a:r>
            <a:endParaRPr lang="en-US" b="1" dirty="0">
              <a:solidFill>
                <a:srgbClr val="FF0000"/>
              </a:solidFill>
            </a:endParaRPr>
          </a:p>
        </p:txBody>
      </p:sp>
      <p:sp>
        <p:nvSpPr>
          <p:cNvPr id="3" name="Content Placeholder 2"/>
          <p:cNvSpPr>
            <a:spLocks noGrp="1"/>
          </p:cNvSpPr>
          <p:nvPr>
            <p:ph idx="1"/>
          </p:nvPr>
        </p:nvSpPr>
        <p:spPr>
          <a:xfrm>
            <a:off x="1981200" y="1219200"/>
            <a:ext cx="8229600" cy="2514600"/>
          </a:xfrm>
        </p:spPr>
        <p:txBody>
          <a:bodyPr/>
          <a:lstStyle/>
          <a:p>
            <a:r>
              <a:rPr lang="en-US" sz="1800" b="1" dirty="0"/>
              <a:t>He told students to leave school and make war on anything in Chinese society that encouraged different social classes. They were to revolt against “The Four Olds”: </a:t>
            </a:r>
            <a:r>
              <a:rPr lang="en-US" sz="1800" b="1" dirty="0">
                <a:solidFill>
                  <a:srgbClr val="FF0000"/>
                </a:solidFill>
              </a:rPr>
              <a:t>old culture, old habits, old ideas, old customs.</a:t>
            </a:r>
          </a:p>
          <a:p>
            <a:r>
              <a:rPr lang="en-US" sz="1800" b="1" dirty="0"/>
              <a:t>These students were known as Red Guards. It was their job to remove </a:t>
            </a:r>
            <a:r>
              <a:rPr lang="en-US" sz="1800" b="1" dirty="0">
                <a:solidFill>
                  <a:srgbClr val="FF0000"/>
                </a:solidFill>
              </a:rPr>
              <a:t>anyone who was preventing China from becoming a true Communist nation.</a:t>
            </a:r>
          </a:p>
          <a:p>
            <a:r>
              <a:rPr lang="en-US" sz="1800" b="1" dirty="0"/>
              <a:t>Business managers, teachers, and even some government officials were singled out. They were put through “struggle sessions” while some were put in prison and still others killed.</a:t>
            </a:r>
            <a:endParaRPr lang="en-US" sz="1800" b="1" dirty="0"/>
          </a:p>
        </p:txBody>
      </p:sp>
      <p:pic>
        <p:nvPicPr>
          <p:cNvPr id="4" name="Picture 3" descr="struggle session.jpg"/>
          <p:cNvPicPr>
            <a:picLocks noChangeAspect="1"/>
          </p:cNvPicPr>
          <p:nvPr/>
        </p:nvPicPr>
        <p:blipFill>
          <a:blip r:embed="rId2" cstate="print"/>
          <a:stretch>
            <a:fillRect/>
          </a:stretch>
        </p:blipFill>
        <p:spPr>
          <a:xfrm>
            <a:off x="1981200" y="4180407"/>
            <a:ext cx="3581400" cy="2410893"/>
          </a:xfrm>
          <a:prstGeom prst="rect">
            <a:avLst/>
          </a:prstGeom>
        </p:spPr>
      </p:pic>
      <p:pic>
        <p:nvPicPr>
          <p:cNvPr id="5" name="Picture 4" descr="red guards.jpg"/>
          <p:cNvPicPr>
            <a:picLocks noChangeAspect="1"/>
          </p:cNvPicPr>
          <p:nvPr/>
        </p:nvPicPr>
        <p:blipFill>
          <a:blip r:embed="rId3" cstate="print"/>
          <a:stretch>
            <a:fillRect/>
          </a:stretch>
        </p:blipFill>
        <p:spPr>
          <a:xfrm>
            <a:off x="6629400" y="4171538"/>
            <a:ext cx="3540984" cy="2305462"/>
          </a:xfrm>
          <a:prstGeom prst="rect">
            <a:avLst/>
          </a:prstGeom>
        </p:spPr>
      </p:pic>
    </p:spTree>
    <p:extLst>
      <p:ext uri="{BB962C8B-B14F-4D97-AF65-F5344CB8AC3E}">
        <p14:creationId xmlns:p14="http://schemas.microsoft.com/office/powerpoint/2010/main" val="255882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pPr eaLnBrk="1" hangingPunct="1"/>
            <a:r>
              <a:rPr lang="en-US" b="1" smtClean="0"/>
              <a:t>The Changing of the Guard</a:t>
            </a:r>
          </a:p>
        </p:txBody>
      </p:sp>
      <p:sp>
        <p:nvSpPr>
          <p:cNvPr id="40966" name="Rectangle 6"/>
          <p:cNvSpPr>
            <a:spLocks noGrp="1" noChangeArrowheads="1"/>
          </p:cNvSpPr>
          <p:nvPr>
            <p:ph type="body" sz="half" idx="2"/>
          </p:nvPr>
        </p:nvSpPr>
        <p:spPr>
          <a:xfrm>
            <a:off x="6477000" y="1295401"/>
            <a:ext cx="3962400" cy="4297363"/>
          </a:xfrm>
        </p:spPr>
        <p:txBody>
          <a:bodyPr/>
          <a:lstStyle/>
          <a:p>
            <a:pPr eaLnBrk="1" hangingPunct="1">
              <a:lnSpc>
                <a:spcPct val="80000"/>
              </a:lnSpc>
            </a:pPr>
            <a:r>
              <a:rPr lang="en-US" sz="1800" b="1" dirty="0"/>
              <a:t>After years of turmoil and power struggle in China involving offshoots of Mao’s revolutionary group—including the radical group led by Mao’s wife, Jiang Qing, Mao died in September of 1976.</a:t>
            </a:r>
          </a:p>
          <a:p>
            <a:pPr eaLnBrk="1" hangingPunct="1">
              <a:lnSpc>
                <a:spcPct val="80000"/>
              </a:lnSpc>
              <a:buFontTx/>
              <a:buNone/>
            </a:pPr>
            <a:endParaRPr lang="en-US" sz="1800" b="1" dirty="0"/>
          </a:p>
          <a:p>
            <a:pPr eaLnBrk="1" hangingPunct="1">
              <a:lnSpc>
                <a:spcPct val="80000"/>
              </a:lnSpc>
            </a:pPr>
            <a:r>
              <a:rPr lang="en-US" sz="1800" b="1" dirty="0"/>
              <a:t>A coalition of army and political leaders united and arrested </a:t>
            </a:r>
            <a:r>
              <a:rPr lang="en-US" sz="1800" b="1" u="sng" dirty="0"/>
              <a:t>Jiang Qing and her radical supporters called the Gang of Four. </a:t>
            </a:r>
          </a:p>
          <a:p>
            <a:pPr eaLnBrk="1" hangingPunct="1">
              <a:lnSpc>
                <a:spcPct val="80000"/>
              </a:lnSpc>
              <a:buFontTx/>
              <a:buNone/>
            </a:pPr>
            <a:endParaRPr lang="en-US" sz="1800" b="1" dirty="0"/>
          </a:p>
          <a:p>
            <a:pPr eaLnBrk="1" hangingPunct="1">
              <a:lnSpc>
                <a:spcPct val="80000"/>
              </a:lnSpc>
            </a:pPr>
            <a:r>
              <a:rPr lang="en-US" sz="1800" b="1" dirty="0"/>
              <a:t>In 1977, Deng Xiaoping emerges as the supreme leader of the </a:t>
            </a:r>
            <a:r>
              <a:rPr lang="en-US" sz="1800" b="1" u="sng" dirty="0"/>
              <a:t>People's Republic of China. </a:t>
            </a:r>
          </a:p>
          <a:p>
            <a:pPr eaLnBrk="1" hangingPunct="1">
              <a:lnSpc>
                <a:spcPct val="80000"/>
              </a:lnSpc>
            </a:pPr>
            <a:endParaRPr lang="en-US" sz="1800" dirty="0"/>
          </a:p>
        </p:txBody>
      </p:sp>
      <p:pic>
        <p:nvPicPr>
          <p:cNvPr id="28676" name="Picture 7" descr="cultural rev"/>
          <p:cNvPicPr>
            <a:picLocks noGrp="1" noChangeAspect="1" noChangeArrowheads="1"/>
          </p:cNvPicPr>
          <p:nvPr>
            <p:ph sz="half" idx="1"/>
          </p:nvPr>
        </p:nvPicPr>
        <p:blipFill>
          <a:blip r:embed="rId2" cstate="print"/>
          <a:srcRect/>
          <a:stretch>
            <a:fillRect/>
          </a:stretch>
        </p:blipFill>
        <p:spPr>
          <a:xfrm>
            <a:off x="1828801" y="1371600"/>
            <a:ext cx="1827213" cy="2590800"/>
          </a:xfrm>
          <a:noFill/>
        </p:spPr>
      </p:pic>
      <p:pic>
        <p:nvPicPr>
          <p:cNvPr id="28677" name="Picture 8" descr="cultural rev"/>
          <p:cNvPicPr>
            <a:picLocks noChangeAspect="1" noChangeArrowheads="1"/>
          </p:cNvPicPr>
          <p:nvPr/>
        </p:nvPicPr>
        <p:blipFill>
          <a:blip r:embed="rId3" cstate="print"/>
          <a:srcRect/>
          <a:stretch>
            <a:fillRect/>
          </a:stretch>
        </p:blipFill>
        <p:spPr bwMode="auto">
          <a:xfrm>
            <a:off x="4038601" y="3124201"/>
            <a:ext cx="2309813" cy="3300413"/>
          </a:xfrm>
          <a:prstGeom prst="rect">
            <a:avLst/>
          </a:prstGeom>
          <a:noFill/>
          <a:ln w="9525">
            <a:noFill/>
            <a:miter lim="800000"/>
            <a:headEnd/>
            <a:tailEnd/>
          </a:ln>
        </p:spPr>
      </p:pic>
      <p:sp>
        <p:nvSpPr>
          <p:cNvPr id="28678" name="Text Box 9"/>
          <p:cNvSpPr txBox="1">
            <a:spLocks noChangeArrowheads="1"/>
          </p:cNvSpPr>
          <p:nvPr/>
        </p:nvSpPr>
        <p:spPr bwMode="auto">
          <a:xfrm>
            <a:off x="6934200" y="5486401"/>
            <a:ext cx="3048000" cy="1015663"/>
          </a:xfrm>
          <a:prstGeom prst="rect">
            <a:avLst/>
          </a:prstGeom>
          <a:noFill/>
          <a:ln w="9525">
            <a:noFill/>
            <a:miter lim="800000"/>
            <a:headEnd/>
            <a:tailEnd/>
          </a:ln>
        </p:spPr>
        <p:txBody>
          <a:bodyPr>
            <a:spAutoFit/>
          </a:bodyPr>
          <a:lstStyle/>
          <a:p>
            <a:pPr>
              <a:spcBef>
                <a:spcPct val="50000"/>
              </a:spcBef>
            </a:pPr>
            <a:r>
              <a:rPr lang="en-US">
                <a:hlinkClick r:id="rId4" action="ppaction://hlinkfile"/>
              </a:rPr>
              <a:t>Cultural Revolution and Red Guards</a:t>
            </a:r>
            <a:endParaRPr lang="en-US"/>
          </a:p>
          <a:p>
            <a:pPr algn="ctr">
              <a:spcBef>
                <a:spcPct val="50000"/>
              </a:spcBef>
            </a:pPr>
            <a:r>
              <a:rPr lang="en-US" sz="1600"/>
              <a:t>1 ½ minutes</a:t>
            </a:r>
          </a:p>
        </p:txBody>
      </p:sp>
    </p:spTree>
    <p:extLst>
      <p:ext uri="{BB962C8B-B14F-4D97-AF65-F5344CB8AC3E}">
        <p14:creationId xmlns:p14="http://schemas.microsoft.com/office/powerpoint/2010/main" val="201095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 calcmode="lin" valueType="num">
                                      <p:cBhvr additive="base">
                                        <p:cTn id="7" dur="1000" fill="hold"/>
                                        <p:tgtEl>
                                          <p:spTgt spid="40966">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09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966">
                                            <p:txEl>
                                              <p:pRg st="2" end="2"/>
                                            </p:txEl>
                                          </p:spTgt>
                                        </p:tgtEl>
                                        <p:attrNameLst>
                                          <p:attrName>style.visibility</p:attrName>
                                        </p:attrNameLst>
                                      </p:cBhvr>
                                      <p:to>
                                        <p:strVal val="visible"/>
                                      </p:to>
                                    </p:set>
                                    <p:anim calcmode="lin" valueType="num">
                                      <p:cBhvr additive="base">
                                        <p:cTn id="13" dur="1000" fill="hold"/>
                                        <p:tgtEl>
                                          <p:spTgt spid="40966">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4096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0966">
                                            <p:txEl>
                                              <p:pRg st="4" end="4"/>
                                            </p:txEl>
                                          </p:spTgt>
                                        </p:tgtEl>
                                        <p:attrNameLst>
                                          <p:attrName>style.visibility</p:attrName>
                                        </p:attrNameLst>
                                      </p:cBhvr>
                                      <p:to>
                                        <p:strVal val="visible"/>
                                      </p:to>
                                    </p:set>
                                    <p:anim calcmode="lin" valueType="num">
                                      <p:cBhvr additive="base">
                                        <p:cTn id="19" dur="1000" fill="hold"/>
                                        <p:tgtEl>
                                          <p:spTgt spid="40966">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4096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1266</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1945-1949: Communist Revolution</vt:lpstr>
      <vt:lpstr>Mao Zedong Takes Control!</vt:lpstr>
      <vt:lpstr>1958: The Great Leap Forward</vt:lpstr>
      <vt:lpstr>Problems . . .</vt:lpstr>
      <vt:lpstr>1958: China’s Great Leap Forward</vt:lpstr>
      <vt:lpstr>What to do next?</vt:lpstr>
      <vt:lpstr>1966-1976: The Chinese Cultural Revolution</vt:lpstr>
      <vt:lpstr>Cultural Revolution cont.</vt:lpstr>
      <vt:lpstr>The Changing of the Guard</vt:lpstr>
      <vt:lpstr>1989: Tiananmen Square</vt:lpstr>
      <vt:lpstr>T-Square . . .</vt:lpstr>
    </vt:vector>
  </TitlesOfParts>
  <Company>Paulding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1945-1949: Communist Revolution</dc:title>
  <dc:creator>Brookelynn Ashworth</dc:creator>
  <cp:lastModifiedBy>Brookelynn Ashworth</cp:lastModifiedBy>
  <cp:revision>1</cp:revision>
  <dcterms:created xsi:type="dcterms:W3CDTF">2016-03-14T16:31:11Z</dcterms:created>
  <dcterms:modified xsi:type="dcterms:W3CDTF">2016-03-14T16:31:24Z</dcterms:modified>
</cp:coreProperties>
</file>