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4F70BF-2A42-4B95-8D10-CAA7C437DCC4}" type="slidenum">
              <a:rPr lang="en-US"/>
              <a:pPr>
                <a:defRPr/>
              </a:pPr>
              <a:t>‹#›</a:t>
            </a:fld>
            <a:endParaRPr lang="en-US"/>
          </a:p>
        </p:txBody>
      </p:sp>
    </p:spTree>
    <p:extLst>
      <p:ext uri="{BB962C8B-B14F-4D97-AF65-F5344CB8AC3E}">
        <p14:creationId xmlns:p14="http://schemas.microsoft.com/office/powerpoint/2010/main" val="2920455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CF44DEB-F3C2-41AB-A5BD-C885C8FDE257}" type="slidenum">
              <a:rPr lang="en-US"/>
              <a:pPr>
                <a:defRPr/>
              </a:pPr>
              <a:t>‹#›</a:t>
            </a:fld>
            <a:endParaRPr lang="en-US"/>
          </a:p>
        </p:txBody>
      </p:sp>
    </p:spTree>
    <p:extLst>
      <p:ext uri="{BB962C8B-B14F-4D97-AF65-F5344CB8AC3E}">
        <p14:creationId xmlns:p14="http://schemas.microsoft.com/office/powerpoint/2010/main" val="173484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 id="2147483671"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Korean and Vietnam Wars</a:t>
            </a:r>
            <a:endParaRPr lang="en-US" dirty="0"/>
          </a:p>
        </p:txBody>
      </p:sp>
      <p:sp>
        <p:nvSpPr>
          <p:cNvPr id="3" name="Subtitle 2"/>
          <p:cNvSpPr>
            <a:spLocks noGrp="1"/>
          </p:cNvSpPr>
          <p:nvPr>
            <p:ph type="subTitle" idx="1"/>
          </p:nvPr>
        </p:nvSpPr>
        <p:spPr/>
        <p:txBody>
          <a:bodyPr/>
          <a:lstStyle/>
          <a:p>
            <a:r>
              <a:rPr lang="en-US" dirty="0" smtClean="0"/>
              <a:t>The Cold War &amp; US involvement</a:t>
            </a:r>
            <a:endParaRPr lang="en-US" dirty="0"/>
          </a:p>
        </p:txBody>
      </p:sp>
    </p:spTree>
    <p:extLst>
      <p:ext uri="{BB962C8B-B14F-4D97-AF65-F5344CB8AC3E}">
        <p14:creationId xmlns:p14="http://schemas.microsoft.com/office/powerpoint/2010/main" val="223858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sz="4000" b="1" dirty="0"/>
              <a:t>1950: The Korean War (the Forgotten War)</a:t>
            </a:r>
          </a:p>
        </p:txBody>
      </p:sp>
      <p:sp>
        <p:nvSpPr>
          <p:cNvPr id="77829" name="Rectangle 5"/>
          <p:cNvSpPr>
            <a:spLocks noGrp="1" noChangeArrowheads="1"/>
          </p:cNvSpPr>
          <p:nvPr>
            <p:ph type="body" sz="half" idx="1"/>
          </p:nvPr>
        </p:nvSpPr>
        <p:spPr>
          <a:xfrm>
            <a:off x="1905000" y="1417638"/>
            <a:ext cx="4495800" cy="5029200"/>
          </a:xfrm>
        </p:spPr>
        <p:txBody>
          <a:bodyPr>
            <a:normAutofit lnSpcReduction="10000"/>
          </a:bodyPr>
          <a:lstStyle/>
          <a:p>
            <a:pPr eaLnBrk="1" hangingPunct="1">
              <a:lnSpc>
                <a:spcPct val="80000"/>
              </a:lnSpc>
            </a:pPr>
            <a:r>
              <a:rPr lang="en-US" sz="2000" b="1" dirty="0">
                <a:solidFill>
                  <a:srgbClr val="FF0000"/>
                </a:solidFill>
              </a:rPr>
              <a:t>End of WWII – Yalta Agreement – This agreement was between the US, USSR (Soviet Union), and Great Britain.  It said that each country would occupy the lands where their troops were when the war ended.  They would restore peace, hold free elections, and let citizens vote on their own government. </a:t>
            </a:r>
            <a:endParaRPr lang="en-US" sz="2000" b="1" dirty="0">
              <a:solidFill>
                <a:srgbClr val="FF0000"/>
              </a:solidFill>
            </a:endParaRPr>
          </a:p>
          <a:p>
            <a:pPr marL="0" indent="0">
              <a:lnSpc>
                <a:spcPct val="80000"/>
              </a:lnSpc>
              <a:buNone/>
            </a:pPr>
            <a:endParaRPr lang="en-US" sz="2000" b="1" dirty="0">
              <a:solidFill>
                <a:srgbClr val="FF0000"/>
              </a:solidFill>
            </a:endParaRPr>
          </a:p>
          <a:p>
            <a:pPr eaLnBrk="1" hangingPunct="1">
              <a:lnSpc>
                <a:spcPct val="80000"/>
              </a:lnSpc>
            </a:pPr>
            <a:r>
              <a:rPr lang="en-US" sz="2000" b="1" dirty="0">
                <a:solidFill>
                  <a:srgbClr val="FF0000"/>
                </a:solidFill>
              </a:rPr>
              <a:t>The three allies would leave from those countries after. The Soviets had other plans.</a:t>
            </a:r>
          </a:p>
          <a:p>
            <a:pPr eaLnBrk="1" hangingPunct="1">
              <a:lnSpc>
                <a:spcPct val="80000"/>
              </a:lnSpc>
              <a:buNone/>
            </a:pPr>
            <a:endParaRPr lang="en-US" sz="2000" b="1" dirty="0"/>
          </a:p>
          <a:p>
            <a:pPr eaLnBrk="1" hangingPunct="1">
              <a:lnSpc>
                <a:spcPct val="80000"/>
              </a:lnSpc>
            </a:pPr>
            <a:r>
              <a:rPr lang="en-US" sz="2000" b="1" dirty="0"/>
              <a:t>The Korean War, from </a:t>
            </a:r>
            <a:r>
              <a:rPr lang="en-US" sz="2000" b="1" dirty="0">
                <a:solidFill>
                  <a:srgbClr val="FF0000"/>
                </a:solidFill>
              </a:rPr>
              <a:t>June 25, 1950 to July 27, 1953, was a conflict between North Korea and South Korea</a:t>
            </a:r>
            <a:r>
              <a:rPr lang="en-US" sz="2000" b="1" dirty="0"/>
              <a:t>. It was also born from the Cold War.</a:t>
            </a:r>
          </a:p>
          <a:p>
            <a:pPr eaLnBrk="1" hangingPunct="1">
              <a:lnSpc>
                <a:spcPct val="80000"/>
              </a:lnSpc>
              <a:buFontTx/>
              <a:buNone/>
            </a:pPr>
            <a:endParaRPr lang="en-US" sz="1600" dirty="0"/>
          </a:p>
          <a:p>
            <a:pPr eaLnBrk="1" hangingPunct="1">
              <a:lnSpc>
                <a:spcPct val="80000"/>
              </a:lnSpc>
              <a:buFontTx/>
              <a:buNone/>
            </a:pPr>
            <a:endParaRPr lang="en-US" sz="1600" dirty="0"/>
          </a:p>
        </p:txBody>
      </p:sp>
      <p:pic>
        <p:nvPicPr>
          <p:cNvPr id="50180" name="Picture 7" descr="Korean War Memorial"/>
          <p:cNvPicPr>
            <a:picLocks noGrp="1" noChangeAspect="1" noChangeArrowheads="1"/>
          </p:cNvPicPr>
          <p:nvPr>
            <p:ph sz="half" idx="2"/>
          </p:nvPr>
        </p:nvPicPr>
        <p:blipFill>
          <a:blip r:embed="rId2" cstate="print"/>
          <a:srcRect/>
          <a:stretch>
            <a:fillRect/>
          </a:stretch>
        </p:blipFill>
        <p:spPr>
          <a:xfrm>
            <a:off x="6858000" y="1752600"/>
            <a:ext cx="3505200" cy="2628900"/>
          </a:xfrm>
          <a:noFill/>
        </p:spPr>
      </p:pic>
      <p:sp>
        <p:nvSpPr>
          <p:cNvPr id="50181" name="Text Box 8"/>
          <p:cNvSpPr txBox="1">
            <a:spLocks noChangeArrowheads="1"/>
          </p:cNvSpPr>
          <p:nvPr/>
        </p:nvSpPr>
        <p:spPr bwMode="auto">
          <a:xfrm>
            <a:off x="6858000" y="4572001"/>
            <a:ext cx="3505200" cy="1061829"/>
          </a:xfrm>
          <a:prstGeom prst="rect">
            <a:avLst/>
          </a:prstGeom>
          <a:noFill/>
          <a:ln w="9525" algn="ctr">
            <a:noFill/>
            <a:miter lim="800000"/>
            <a:headEnd/>
            <a:tailEnd/>
          </a:ln>
        </p:spPr>
        <p:txBody>
          <a:bodyPr>
            <a:spAutoFit/>
          </a:bodyPr>
          <a:lstStyle/>
          <a:p>
            <a:pPr algn="ctr"/>
            <a:r>
              <a:rPr lang="en-US" b="1"/>
              <a:t>Korean War Memorial in Washington D. C.</a:t>
            </a:r>
          </a:p>
          <a:p>
            <a:pPr>
              <a:spcBef>
                <a:spcPct val="50000"/>
              </a:spcBef>
            </a:pPr>
            <a:endParaRPr lang="en-US"/>
          </a:p>
        </p:txBody>
      </p:sp>
    </p:spTree>
    <p:extLst>
      <p:ext uri="{BB962C8B-B14F-4D97-AF65-F5344CB8AC3E}">
        <p14:creationId xmlns:p14="http://schemas.microsoft.com/office/powerpoint/2010/main" val="13153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9">
                                            <p:txEl>
                                              <p:pRg st="0" end="0"/>
                                            </p:txEl>
                                          </p:spTgt>
                                        </p:tgtEl>
                                        <p:attrNameLst>
                                          <p:attrName>style.visibility</p:attrName>
                                        </p:attrNameLst>
                                      </p:cBhvr>
                                      <p:to>
                                        <p:strVal val="visible"/>
                                      </p:to>
                                    </p:set>
                                    <p:anim calcmode="lin" valueType="num">
                                      <p:cBhvr additive="base">
                                        <p:cTn id="7" dur="1000" fill="hold"/>
                                        <p:tgtEl>
                                          <p:spTgt spid="7782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78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9">
                                            <p:txEl>
                                              <p:pRg st="2" end="2"/>
                                            </p:txEl>
                                          </p:spTgt>
                                        </p:tgtEl>
                                        <p:attrNameLst>
                                          <p:attrName>style.visibility</p:attrName>
                                        </p:attrNameLst>
                                      </p:cBhvr>
                                      <p:to>
                                        <p:strVal val="visible"/>
                                      </p:to>
                                    </p:set>
                                    <p:anim calcmode="lin" valueType="num">
                                      <p:cBhvr additive="base">
                                        <p:cTn id="13" dur="1000" fill="hold"/>
                                        <p:tgtEl>
                                          <p:spTgt spid="77829">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78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29">
                                            <p:txEl>
                                              <p:pRg st="4" end="4"/>
                                            </p:txEl>
                                          </p:spTgt>
                                        </p:tgtEl>
                                        <p:attrNameLst>
                                          <p:attrName>style.visibility</p:attrName>
                                        </p:attrNameLst>
                                      </p:cBhvr>
                                      <p:to>
                                        <p:strVal val="visible"/>
                                      </p:to>
                                    </p:set>
                                    <p:anim calcmode="lin" valueType="num">
                                      <p:cBhvr additive="base">
                                        <p:cTn id="19" dur="1000" fill="hold"/>
                                        <p:tgtEl>
                                          <p:spTgt spid="77829">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78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Korean War cont. . . </a:t>
            </a:r>
            <a:endParaRPr lang="en-US" b="1" dirty="0"/>
          </a:p>
        </p:txBody>
      </p:sp>
      <p:sp>
        <p:nvSpPr>
          <p:cNvPr id="6" name="Text Placeholder 5"/>
          <p:cNvSpPr>
            <a:spLocks noGrp="1"/>
          </p:cNvSpPr>
          <p:nvPr>
            <p:ph type="body" sz="half" idx="1"/>
          </p:nvPr>
        </p:nvSpPr>
        <p:spPr>
          <a:xfrm>
            <a:off x="1981200" y="1600201"/>
            <a:ext cx="4724400" cy="4525963"/>
          </a:xfrm>
        </p:spPr>
        <p:txBody>
          <a:bodyPr/>
          <a:lstStyle/>
          <a:p>
            <a:pPr eaLnBrk="1" hangingPunct="1">
              <a:lnSpc>
                <a:spcPct val="80000"/>
              </a:lnSpc>
            </a:pPr>
            <a:r>
              <a:rPr lang="en-US" dirty="0"/>
              <a:t>The cause of the Korean War has long been a matter of debate. </a:t>
            </a:r>
          </a:p>
          <a:p>
            <a:pPr eaLnBrk="1" hangingPunct="1">
              <a:lnSpc>
                <a:spcPct val="80000"/>
              </a:lnSpc>
            </a:pPr>
            <a:r>
              <a:rPr lang="en-US" dirty="0">
                <a:solidFill>
                  <a:srgbClr val="FF0000"/>
                </a:solidFill>
              </a:rPr>
              <a:t>Cause </a:t>
            </a:r>
            <a:r>
              <a:rPr lang="en-US" dirty="0">
                <a:solidFill>
                  <a:srgbClr val="FF0000"/>
                </a:solidFill>
              </a:rPr>
              <a:t>a</a:t>
            </a:r>
            <a:r>
              <a:rPr lang="en-US" dirty="0">
                <a:solidFill>
                  <a:srgbClr val="FF0000"/>
                </a:solidFill>
              </a:rPr>
              <a:t>t the time, the American government believed that communist countries were unified, and that North Korea acted as a pawn of the Soviet Union</a:t>
            </a:r>
            <a:r>
              <a:rPr lang="en-US" dirty="0"/>
              <a:t>. </a:t>
            </a:r>
          </a:p>
          <a:p>
            <a:pPr eaLnBrk="1" hangingPunct="1">
              <a:lnSpc>
                <a:spcPct val="80000"/>
              </a:lnSpc>
              <a:buFontTx/>
              <a:buNone/>
            </a:pPr>
            <a:endParaRPr lang="en-US" dirty="0"/>
          </a:p>
          <a:p>
            <a:pPr eaLnBrk="1" hangingPunct="1">
              <a:lnSpc>
                <a:spcPct val="80000"/>
              </a:lnSpc>
            </a:pPr>
            <a:r>
              <a:rPr lang="en-US" dirty="0">
                <a:solidFill>
                  <a:srgbClr val="FF0000"/>
                </a:solidFill>
              </a:rPr>
              <a:t>Kim Il-Sung (leader of North Korea) invaded South Korea with Soviet support (no soldiers). </a:t>
            </a:r>
            <a:r>
              <a:rPr lang="en-US" dirty="0" err="1">
                <a:solidFill>
                  <a:srgbClr val="FF0000"/>
                </a:solidFill>
              </a:rPr>
              <a:t>Syngman</a:t>
            </a:r>
            <a:r>
              <a:rPr lang="en-US" dirty="0">
                <a:solidFill>
                  <a:srgbClr val="FF0000"/>
                </a:solidFill>
              </a:rPr>
              <a:t> Rhee was the President of South Korea at the time.</a:t>
            </a:r>
          </a:p>
          <a:p>
            <a:pPr eaLnBrk="1" hangingPunct="1">
              <a:lnSpc>
                <a:spcPct val="80000"/>
              </a:lnSpc>
            </a:pPr>
            <a:endParaRPr lang="en-US" sz="2000" b="1" dirty="0"/>
          </a:p>
          <a:p>
            <a:pPr eaLnBrk="1" hangingPunct="1">
              <a:lnSpc>
                <a:spcPct val="80000"/>
              </a:lnSpc>
              <a:buNone/>
            </a:pPr>
            <a:endParaRPr lang="en-US" sz="2000" b="1" dirty="0"/>
          </a:p>
        </p:txBody>
      </p:sp>
      <p:sp>
        <p:nvSpPr>
          <p:cNvPr id="3" name="Content Placeholder 2"/>
          <p:cNvSpPr>
            <a:spLocks noGrp="1"/>
          </p:cNvSpPr>
          <p:nvPr>
            <p:ph sz="quarter" idx="2"/>
          </p:nvPr>
        </p:nvSpPr>
        <p:spPr/>
        <p:txBody>
          <a:bodyPr/>
          <a:lstStyle/>
          <a:p>
            <a:pPr eaLnBrk="1" hangingPunct="1">
              <a:lnSpc>
                <a:spcPct val="80000"/>
              </a:lnSpc>
              <a:buNone/>
            </a:pPr>
            <a:endParaRPr lang="en-US" dirty="0" smtClean="0"/>
          </a:p>
          <a:p>
            <a:endParaRPr lang="en-US" dirty="0"/>
          </a:p>
        </p:txBody>
      </p:sp>
      <p:pic>
        <p:nvPicPr>
          <p:cNvPr id="8" name="Content Placeholder 7" descr="Kim Il Sung.jpg"/>
          <p:cNvPicPr>
            <a:picLocks noGrp="1" noChangeAspect="1"/>
          </p:cNvPicPr>
          <p:nvPr>
            <p:ph sz="quarter" idx="3"/>
          </p:nvPr>
        </p:nvPicPr>
        <p:blipFill>
          <a:blip r:embed="rId2" cstate="print"/>
          <a:stretch>
            <a:fillRect/>
          </a:stretch>
        </p:blipFill>
        <p:spPr>
          <a:xfrm>
            <a:off x="6705601" y="1295401"/>
            <a:ext cx="1879921" cy="2490411"/>
          </a:xfrm>
        </p:spPr>
      </p:pic>
      <p:pic>
        <p:nvPicPr>
          <p:cNvPr id="9" name="Picture 8" descr="syngman rhee.jpg"/>
          <p:cNvPicPr>
            <a:picLocks noChangeAspect="1"/>
          </p:cNvPicPr>
          <p:nvPr/>
        </p:nvPicPr>
        <p:blipFill>
          <a:blip r:embed="rId3" cstate="print"/>
          <a:stretch>
            <a:fillRect/>
          </a:stretch>
        </p:blipFill>
        <p:spPr>
          <a:xfrm>
            <a:off x="8963890" y="3780728"/>
            <a:ext cx="2057400" cy="2345436"/>
          </a:xfrm>
          <a:prstGeom prst="rect">
            <a:avLst/>
          </a:prstGeom>
        </p:spPr>
      </p:pic>
      <p:sp>
        <p:nvSpPr>
          <p:cNvPr id="10" name="TextBox 9"/>
          <p:cNvSpPr txBox="1"/>
          <p:nvPr/>
        </p:nvSpPr>
        <p:spPr>
          <a:xfrm>
            <a:off x="8686800" y="2286000"/>
            <a:ext cx="1828800" cy="369332"/>
          </a:xfrm>
          <a:prstGeom prst="rect">
            <a:avLst/>
          </a:prstGeom>
          <a:noFill/>
        </p:spPr>
        <p:txBody>
          <a:bodyPr wrap="square" rtlCol="0">
            <a:spAutoFit/>
          </a:bodyPr>
          <a:lstStyle/>
          <a:p>
            <a:r>
              <a:rPr lang="en-US" dirty="0"/>
              <a:t>Kim Il Sung</a:t>
            </a:r>
            <a:endParaRPr lang="en-US" dirty="0"/>
          </a:p>
        </p:txBody>
      </p:sp>
      <p:sp>
        <p:nvSpPr>
          <p:cNvPr id="11" name="TextBox 10"/>
          <p:cNvSpPr txBox="1"/>
          <p:nvPr/>
        </p:nvSpPr>
        <p:spPr>
          <a:xfrm>
            <a:off x="7518722" y="5781674"/>
            <a:ext cx="2133600" cy="369332"/>
          </a:xfrm>
          <a:prstGeom prst="rect">
            <a:avLst/>
          </a:prstGeom>
          <a:noFill/>
        </p:spPr>
        <p:txBody>
          <a:bodyPr wrap="square" rtlCol="0">
            <a:spAutoFit/>
          </a:bodyPr>
          <a:lstStyle/>
          <a:p>
            <a:r>
              <a:rPr lang="en-US" dirty="0" err="1"/>
              <a:t>Syngman</a:t>
            </a:r>
            <a:r>
              <a:rPr lang="en-US" dirty="0"/>
              <a:t> Rhee</a:t>
            </a:r>
            <a:endParaRPr lang="en-US" dirty="0"/>
          </a:p>
        </p:txBody>
      </p:sp>
    </p:spTree>
    <p:extLst>
      <p:ext uri="{BB962C8B-B14F-4D97-AF65-F5344CB8AC3E}">
        <p14:creationId xmlns:p14="http://schemas.microsoft.com/office/powerpoint/2010/main" val="19251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85" decel="100000"/>
                                        <p:tgtEl>
                                          <p:spTgt spid="6">
                                            <p:txEl>
                                              <p:pRg st="0" end="0"/>
                                            </p:txEl>
                                          </p:spTgt>
                                        </p:tgtEl>
                                      </p:cBhvr>
                                    </p:animEffect>
                                    <p:animScale>
                                      <p:cBhvr>
                                        <p:cTn id="8" dur="385" decel="100000"/>
                                        <p:tgtEl>
                                          <p:spTgt spid="6">
                                            <p:txEl>
                                              <p:pRg st="0" end="0"/>
                                            </p:txEl>
                                          </p:spTgt>
                                        </p:tgtEl>
                                      </p:cBhvr>
                                      <p:from x="10000" y="10000"/>
                                      <p:to x="200000" y="450000"/>
                                    </p:animScale>
                                    <p:animScale>
                                      <p:cBhvr>
                                        <p:cTn id="9" dur="615" accel="100000" fill="hold">
                                          <p:stCondLst>
                                            <p:cond delay="385"/>
                                          </p:stCondLst>
                                        </p:cTn>
                                        <p:tgtEl>
                                          <p:spTgt spid="6">
                                            <p:txEl>
                                              <p:pRg st="0" end="0"/>
                                            </p:txEl>
                                          </p:spTgt>
                                        </p:tgtEl>
                                      </p:cBhvr>
                                      <p:from x="200000" y="450000"/>
                                      <p:to x="100000" y="100000"/>
                                    </p:animScale>
                                    <p:set>
                                      <p:cBhvr>
                                        <p:cTn id="10" dur="385" fill="hold"/>
                                        <p:tgtEl>
                                          <p:spTgt spid="6">
                                            <p:txEl>
                                              <p:pRg st="0" end="0"/>
                                            </p:txEl>
                                          </p:spTgt>
                                        </p:tgtEl>
                                        <p:attrNameLst>
                                          <p:attrName>ppt_x</p:attrName>
                                        </p:attrNameLst>
                                      </p:cBhvr>
                                      <p:to>
                                        <p:strVal val="(0.5)"/>
                                      </p:to>
                                    </p:set>
                                    <p:anim from="(0.5)" to="(#ppt_x)" calcmode="lin" valueType="num">
                                      <p:cBhvr>
                                        <p:cTn id="11" dur="615" accel="100000" fill="hold">
                                          <p:stCondLst>
                                            <p:cond delay="385"/>
                                          </p:stCondLst>
                                        </p:cTn>
                                        <p:tgtEl>
                                          <p:spTgt spid="6">
                                            <p:txEl>
                                              <p:pRg st="0" end="0"/>
                                            </p:txEl>
                                          </p:spTgt>
                                        </p:tgtEl>
                                        <p:attrNameLst>
                                          <p:attrName>ppt_x</p:attrName>
                                        </p:attrNameLst>
                                      </p:cBhvr>
                                    </p:anim>
                                    <p:set>
                                      <p:cBhvr>
                                        <p:cTn id="12" dur="385" fill="hold"/>
                                        <p:tgtEl>
                                          <p:spTgt spid="6">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6">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385" decel="100000"/>
                                        <p:tgtEl>
                                          <p:spTgt spid="6">
                                            <p:txEl>
                                              <p:pRg st="1" end="1"/>
                                            </p:txEl>
                                          </p:spTgt>
                                        </p:tgtEl>
                                      </p:cBhvr>
                                    </p:animEffect>
                                    <p:animScale>
                                      <p:cBhvr>
                                        <p:cTn id="19" dur="385" decel="100000"/>
                                        <p:tgtEl>
                                          <p:spTgt spid="6">
                                            <p:txEl>
                                              <p:pRg st="1" end="1"/>
                                            </p:txEl>
                                          </p:spTgt>
                                        </p:tgtEl>
                                      </p:cBhvr>
                                      <p:from x="10000" y="10000"/>
                                      <p:to x="200000" y="450000"/>
                                    </p:animScale>
                                    <p:animScale>
                                      <p:cBhvr>
                                        <p:cTn id="20" dur="615" accel="100000" fill="hold">
                                          <p:stCondLst>
                                            <p:cond delay="385"/>
                                          </p:stCondLst>
                                        </p:cTn>
                                        <p:tgtEl>
                                          <p:spTgt spid="6">
                                            <p:txEl>
                                              <p:pRg st="1" end="1"/>
                                            </p:txEl>
                                          </p:spTgt>
                                        </p:tgtEl>
                                      </p:cBhvr>
                                      <p:from x="200000" y="450000"/>
                                      <p:to x="100000" y="100000"/>
                                    </p:animScale>
                                    <p:set>
                                      <p:cBhvr>
                                        <p:cTn id="21" dur="385" fill="hold"/>
                                        <p:tgtEl>
                                          <p:spTgt spid="6">
                                            <p:txEl>
                                              <p:pRg st="1" end="1"/>
                                            </p:txEl>
                                          </p:spTgt>
                                        </p:tgtEl>
                                        <p:attrNameLst>
                                          <p:attrName>ppt_x</p:attrName>
                                        </p:attrNameLst>
                                      </p:cBhvr>
                                      <p:to>
                                        <p:strVal val="(0.5)"/>
                                      </p:to>
                                    </p:set>
                                    <p:anim from="(0.5)" to="(#ppt_x)" calcmode="lin" valueType="num">
                                      <p:cBhvr>
                                        <p:cTn id="22" dur="615" accel="100000" fill="hold">
                                          <p:stCondLst>
                                            <p:cond delay="385"/>
                                          </p:stCondLst>
                                        </p:cTn>
                                        <p:tgtEl>
                                          <p:spTgt spid="6">
                                            <p:txEl>
                                              <p:pRg st="1" end="1"/>
                                            </p:txEl>
                                          </p:spTgt>
                                        </p:tgtEl>
                                        <p:attrNameLst>
                                          <p:attrName>ppt_x</p:attrName>
                                        </p:attrNameLst>
                                      </p:cBhvr>
                                    </p:anim>
                                    <p:set>
                                      <p:cBhvr>
                                        <p:cTn id="23" dur="385" fill="hold"/>
                                        <p:tgtEl>
                                          <p:spTgt spid="6">
                                            <p:txEl>
                                              <p:pRg st="1" end="1"/>
                                            </p:txEl>
                                          </p:spTgt>
                                        </p:tgtEl>
                                        <p:attrNameLst>
                                          <p:attrName>ppt_y</p:attrName>
                                        </p:attrNameLst>
                                      </p:cBhvr>
                                      <p:to>
                                        <p:strVal val="(#ppt_y+0.4)"/>
                                      </p:to>
                                    </p:set>
                                    <p:anim from="(#ppt_y+0.4)" to="(#ppt_y)" calcmode="lin" valueType="num">
                                      <p:cBhvr>
                                        <p:cTn id="24" dur="615" accel="100000" fill="hold">
                                          <p:stCondLst>
                                            <p:cond delay="385"/>
                                          </p:stCondLst>
                                        </p:cTn>
                                        <p:tgtEl>
                                          <p:spTgt spid="6">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385" decel="100000"/>
                                        <p:tgtEl>
                                          <p:spTgt spid="6">
                                            <p:txEl>
                                              <p:pRg st="3" end="3"/>
                                            </p:txEl>
                                          </p:spTgt>
                                        </p:tgtEl>
                                      </p:cBhvr>
                                    </p:animEffect>
                                    <p:animScale>
                                      <p:cBhvr>
                                        <p:cTn id="30" dur="385" decel="100000"/>
                                        <p:tgtEl>
                                          <p:spTgt spid="6">
                                            <p:txEl>
                                              <p:pRg st="3" end="3"/>
                                            </p:txEl>
                                          </p:spTgt>
                                        </p:tgtEl>
                                      </p:cBhvr>
                                      <p:from x="10000" y="10000"/>
                                      <p:to x="200000" y="450000"/>
                                    </p:animScale>
                                    <p:animScale>
                                      <p:cBhvr>
                                        <p:cTn id="31" dur="615" accel="100000" fill="hold">
                                          <p:stCondLst>
                                            <p:cond delay="385"/>
                                          </p:stCondLst>
                                        </p:cTn>
                                        <p:tgtEl>
                                          <p:spTgt spid="6">
                                            <p:txEl>
                                              <p:pRg st="3" end="3"/>
                                            </p:txEl>
                                          </p:spTgt>
                                        </p:tgtEl>
                                      </p:cBhvr>
                                      <p:from x="200000" y="450000"/>
                                      <p:to x="100000" y="100000"/>
                                    </p:animScale>
                                    <p:set>
                                      <p:cBhvr>
                                        <p:cTn id="32" dur="385" fill="hold"/>
                                        <p:tgtEl>
                                          <p:spTgt spid="6">
                                            <p:txEl>
                                              <p:pRg st="3" end="3"/>
                                            </p:txEl>
                                          </p:spTgt>
                                        </p:tgtEl>
                                        <p:attrNameLst>
                                          <p:attrName>ppt_x</p:attrName>
                                        </p:attrNameLst>
                                      </p:cBhvr>
                                      <p:to>
                                        <p:strVal val="(0.5)"/>
                                      </p:to>
                                    </p:set>
                                    <p:anim from="(0.5)" to="(#ppt_x)" calcmode="lin" valueType="num">
                                      <p:cBhvr>
                                        <p:cTn id="33" dur="615" accel="100000" fill="hold">
                                          <p:stCondLst>
                                            <p:cond delay="385"/>
                                          </p:stCondLst>
                                        </p:cTn>
                                        <p:tgtEl>
                                          <p:spTgt spid="6">
                                            <p:txEl>
                                              <p:pRg st="3" end="3"/>
                                            </p:txEl>
                                          </p:spTgt>
                                        </p:tgtEl>
                                        <p:attrNameLst>
                                          <p:attrName>ppt_x</p:attrName>
                                        </p:attrNameLst>
                                      </p:cBhvr>
                                    </p:anim>
                                    <p:set>
                                      <p:cBhvr>
                                        <p:cTn id="34" dur="385" fill="hold"/>
                                        <p:tgtEl>
                                          <p:spTgt spid="6">
                                            <p:txEl>
                                              <p:pRg st="3" end="3"/>
                                            </p:txEl>
                                          </p:spTgt>
                                        </p:tgtEl>
                                        <p:attrNameLst>
                                          <p:attrName>ppt_y</p:attrName>
                                        </p:attrNameLst>
                                      </p:cBhvr>
                                      <p:to>
                                        <p:strVal val="(#ppt_y+0.4)"/>
                                      </p:to>
                                    </p:set>
                                    <p:anim from="(#ppt_y+0.4)" to="(#ppt_y)" calcmode="lin" valueType="num">
                                      <p:cBhvr>
                                        <p:cTn id="35" dur="615" accel="100000" fill="hold">
                                          <p:stCondLst>
                                            <p:cond delay="385"/>
                                          </p:stCondLst>
                                        </p:cTn>
                                        <p:tgtEl>
                                          <p:spTgt spid="6">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b="1" smtClean="0"/>
              <a:t>1960s and early 1970s: The Vietnam War</a:t>
            </a:r>
          </a:p>
        </p:txBody>
      </p:sp>
      <p:sp>
        <p:nvSpPr>
          <p:cNvPr id="82947" name="Rectangle 3"/>
          <p:cNvSpPr>
            <a:spLocks noGrp="1" noChangeArrowheads="1"/>
          </p:cNvSpPr>
          <p:nvPr>
            <p:ph type="body" idx="1"/>
          </p:nvPr>
        </p:nvSpPr>
        <p:spPr>
          <a:xfrm>
            <a:off x="883227" y="2410692"/>
            <a:ext cx="10266218" cy="4294908"/>
          </a:xfrm>
        </p:spPr>
        <p:txBody>
          <a:bodyPr/>
          <a:lstStyle/>
          <a:p>
            <a:pPr eaLnBrk="1" hangingPunct="1">
              <a:lnSpc>
                <a:spcPct val="80000"/>
              </a:lnSpc>
            </a:pPr>
            <a:r>
              <a:rPr lang="en-US" sz="1800" dirty="0"/>
              <a:t>With a goal of stopping the spread of </a:t>
            </a:r>
            <a:r>
              <a:rPr lang="en-US" sz="1800" u="sng" dirty="0"/>
              <a:t>communism</a:t>
            </a:r>
            <a:r>
              <a:rPr lang="en-US" sz="1800" dirty="0"/>
              <a:t> in Southeast Asia, </a:t>
            </a:r>
            <a:r>
              <a:rPr lang="en-US" sz="1800" u="sng" dirty="0"/>
              <a:t>America replaced France </a:t>
            </a:r>
            <a:r>
              <a:rPr lang="en-US" sz="1800" dirty="0"/>
              <a:t>in South Vietnam.</a:t>
            </a:r>
          </a:p>
          <a:p>
            <a:pPr eaLnBrk="1" hangingPunct="1">
              <a:lnSpc>
                <a:spcPct val="80000"/>
              </a:lnSpc>
              <a:buFontTx/>
              <a:buNone/>
            </a:pPr>
            <a:endParaRPr lang="en-US" sz="1600" dirty="0"/>
          </a:p>
          <a:p>
            <a:pPr eaLnBrk="1" hangingPunct="1">
              <a:lnSpc>
                <a:spcPct val="80000"/>
              </a:lnSpc>
            </a:pPr>
            <a:r>
              <a:rPr lang="en-US" sz="1800" dirty="0"/>
              <a:t>With Ho Chi Minh determined to </a:t>
            </a:r>
            <a:r>
              <a:rPr lang="en-US" sz="1800" u="sng" dirty="0"/>
              <a:t>reunite</a:t>
            </a:r>
            <a:r>
              <a:rPr lang="en-US" sz="1800" dirty="0"/>
              <a:t> Vietnam, Lyndon Baines Johnson (</a:t>
            </a:r>
            <a:r>
              <a:rPr lang="en-US" sz="1800" u="sng" dirty="0"/>
              <a:t>President of the United States</a:t>
            </a:r>
            <a:r>
              <a:rPr lang="en-US" sz="1800" dirty="0"/>
              <a:t>) determined to prevent it, and South Vietnam on the verge of collapse, </a:t>
            </a:r>
            <a:r>
              <a:rPr lang="en-US" sz="1800" u="sng" dirty="0"/>
              <a:t>the stage was set for massive escalation of the Vietnam War</a:t>
            </a:r>
            <a:r>
              <a:rPr lang="en-US" sz="1800" dirty="0"/>
              <a:t>. </a:t>
            </a:r>
          </a:p>
          <a:p>
            <a:pPr eaLnBrk="1" hangingPunct="1">
              <a:lnSpc>
                <a:spcPct val="80000"/>
              </a:lnSpc>
              <a:buFontTx/>
              <a:buNone/>
            </a:pPr>
            <a:endParaRPr lang="en-US" sz="1600" dirty="0"/>
          </a:p>
          <a:p>
            <a:pPr eaLnBrk="1" hangingPunct="1">
              <a:lnSpc>
                <a:spcPct val="80000"/>
              </a:lnSpc>
            </a:pPr>
            <a:r>
              <a:rPr lang="en-US" sz="1800" dirty="0"/>
              <a:t>Despite technically being neutral, both of Vietnam's smaller neighbors were </a:t>
            </a:r>
            <a:r>
              <a:rPr lang="en-US" sz="1800" u="sng" dirty="0"/>
              <a:t>drawn into the war</a:t>
            </a:r>
            <a:r>
              <a:rPr lang="en-US" sz="1800" dirty="0"/>
              <a:t>, suffered </a:t>
            </a:r>
            <a:r>
              <a:rPr lang="en-US" sz="1800" u="sng" dirty="0"/>
              <a:t>massive bombings</a:t>
            </a:r>
            <a:r>
              <a:rPr lang="en-US" sz="1800" dirty="0"/>
              <a:t>, and, in the case of </a:t>
            </a:r>
            <a:r>
              <a:rPr lang="en-US" sz="1800" u="sng" dirty="0"/>
              <a:t>Cambodia</a:t>
            </a:r>
            <a:r>
              <a:rPr lang="en-US" sz="1800" dirty="0"/>
              <a:t>, endured a post-war holocaust of nightmarish proportions. </a:t>
            </a:r>
          </a:p>
          <a:p>
            <a:pPr eaLnBrk="1" hangingPunct="1">
              <a:lnSpc>
                <a:spcPct val="80000"/>
              </a:lnSpc>
              <a:buFontTx/>
              <a:buNone/>
            </a:pPr>
            <a:endParaRPr lang="en-US" sz="1600" dirty="0"/>
          </a:p>
          <a:p>
            <a:pPr eaLnBrk="1" hangingPunct="1">
              <a:lnSpc>
                <a:spcPct val="80000"/>
              </a:lnSpc>
            </a:pPr>
            <a:r>
              <a:rPr lang="en-US" sz="1800" u="sng" dirty="0"/>
              <a:t>South Vietnamese leaders believed that America would never let them go down to defeat </a:t>
            </a:r>
            <a:r>
              <a:rPr lang="en-US" sz="1800" dirty="0"/>
              <a:t>- a belief that died as North Vietnamese tanks smashed into Saigon on April 30, 1975, and the long war ended with South Vietnam's surrender. </a:t>
            </a:r>
          </a:p>
          <a:p>
            <a:pPr eaLnBrk="1" hangingPunct="1">
              <a:lnSpc>
                <a:spcPct val="80000"/>
              </a:lnSpc>
              <a:buFontTx/>
              <a:buNone/>
            </a:pPr>
            <a:endParaRPr lang="en-US" sz="1600" dirty="0"/>
          </a:p>
          <a:p>
            <a:pPr eaLnBrk="1" hangingPunct="1">
              <a:lnSpc>
                <a:spcPct val="80000"/>
              </a:lnSpc>
              <a:buNone/>
            </a:pPr>
            <a:endParaRPr lang="en-US" sz="1800" dirty="0"/>
          </a:p>
        </p:txBody>
      </p:sp>
    </p:spTree>
    <p:extLst>
      <p:ext uri="{BB962C8B-B14F-4D97-AF65-F5344CB8AC3E}">
        <p14:creationId xmlns:p14="http://schemas.microsoft.com/office/powerpoint/2010/main" val="295132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fade">
                                      <p:cBhvr>
                                        <p:cTn id="7" dur="800" decel="100000"/>
                                        <p:tgtEl>
                                          <p:spTgt spid="82947">
                                            <p:txEl>
                                              <p:pRg st="0" end="0"/>
                                            </p:txEl>
                                          </p:spTgt>
                                        </p:tgtEl>
                                      </p:cBhvr>
                                    </p:animEffect>
                                    <p:anim calcmode="lin" valueType="num">
                                      <p:cBhvr>
                                        <p:cTn id="8" dur="800" decel="100000" fill="hold"/>
                                        <p:tgtEl>
                                          <p:spTgt spid="8294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8294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8294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294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294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fade">
                                      <p:cBhvr>
                                        <p:cTn id="17" dur="800" decel="100000"/>
                                        <p:tgtEl>
                                          <p:spTgt spid="82947">
                                            <p:txEl>
                                              <p:pRg st="2" end="2"/>
                                            </p:txEl>
                                          </p:spTgt>
                                        </p:tgtEl>
                                      </p:cBhvr>
                                    </p:animEffect>
                                    <p:anim calcmode="lin" valueType="num">
                                      <p:cBhvr>
                                        <p:cTn id="18" dur="800" decel="100000" fill="hold"/>
                                        <p:tgtEl>
                                          <p:spTgt spid="82947">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82947">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82947">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2947">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29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82947">
                                            <p:txEl>
                                              <p:pRg st="4" end="4"/>
                                            </p:txEl>
                                          </p:spTgt>
                                        </p:tgtEl>
                                        <p:attrNameLst>
                                          <p:attrName>style.visibility</p:attrName>
                                        </p:attrNameLst>
                                      </p:cBhvr>
                                      <p:to>
                                        <p:strVal val="visible"/>
                                      </p:to>
                                    </p:set>
                                    <p:animEffect transition="in" filter="fade">
                                      <p:cBhvr>
                                        <p:cTn id="27" dur="800" decel="100000"/>
                                        <p:tgtEl>
                                          <p:spTgt spid="82947">
                                            <p:txEl>
                                              <p:pRg st="4" end="4"/>
                                            </p:txEl>
                                          </p:spTgt>
                                        </p:tgtEl>
                                      </p:cBhvr>
                                    </p:animEffect>
                                    <p:anim calcmode="lin" valueType="num">
                                      <p:cBhvr>
                                        <p:cTn id="28" dur="800" decel="100000" fill="hold"/>
                                        <p:tgtEl>
                                          <p:spTgt spid="82947">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82947">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82947">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2947">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29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82947">
                                            <p:txEl>
                                              <p:pRg st="6" end="6"/>
                                            </p:txEl>
                                          </p:spTgt>
                                        </p:tgtEl>
                                        <p:attrNameLst>
                                          <p:attrName>style.visibility</p:attrName>
                                        </p:attrNameLst>
                                      </p:cBhvr>
                                      <p:to>
                                        <p:strVal val="visible"/>
                                      </p:to>
                                    </p:set>
                                    <p:animEffect transition="in" filter="fade">
                                      <p:cBhvr>
                                        <p:cTn id="37" dur="800" decel="100000"/>
                                        <p:tgtEl>
                                          <p:spTgt spid="82947">
                                            <p:txEl>
                                              <p:pRg st="6" end="6"/>
                                            </p:txEl>
                                          </p:spTgt>
                                        </p:tgtEl>
                                      </p:cBhvr>
                                    </p:animEffect>
                                    <p:anim calcmode="lin" valueType="num">
                                      <p:cBhvr>
                                        <p:cTn id="38" dur="800" decel="100000" fill="hold"/>
                                        <p:tgtEl>
                                          <p:spTgt spid="82947">
                                            <p:txEl>
                                              <p:pRg st="6" end="6"/>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82947">
                                            <p:txEl>
                                              <p:pRg st="6" end="6"/>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82947">
                                            <p:txEl>
                                              <p:pRg st="6" end="6"/>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2947">
                                            <p:txEl>
                                              <p:pRg st="6" end="6"/>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2947">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b="1" smtClean="0"/>
              <a:t>Vietnam War continued . . .</a:t>
            </a:r>
          </a:p>
        </p:txBody>
      </p:sp>
      <p:sp>
        <p:nvSpPr>
          <p:cNvPr id="87043" name="Rectangle 3"/>
          <p:cNvSpPr>
            <a:spLocks noGrp="1" noChangeArrowheads="1"/>
          </p:cNvSpPr>
          <p:nvPr>
            <p:ph type="body" idx="1"/>
          </p:nvPr>
        </p:nvSpPr>
        <p:spPr>
          <a:xfrm>
            <a:off x="1295402" y="2504209"/>
            <a:ext cx="8229600" cy="3657600"/>
          </a:xfrm>
        </p:spPr>
        <p:txBody>
          <a:bodyPr>
            <a:normAutofit fontScale="92500" lnSpcReduction="10000"/>
          </a:bodyPr>
          <a:lstStyle/>
          <a:p>
            <a:pPr eaLnBrk="1" hangingPunct="1">
              <a:lnSpc>
                <a:spcPct val="80000"/>
              </a:lnSpc>
            </a:pPr>
            <a:r>
              <a:rPr lang="en-US" sz="2000" dirty="0"/>
              <a:t>What were two main causes of the Vietnam War?</a:t>
            </a:r>
          </a:p>
          <a:p>
            <a:pPr eaLnBrk="1" hangingPunct="1">
              <a:lnSpc>
                <a:spcPct val="80000"/>
              </a:lnSpc>
            </a:pPr>
            <a:r>
              <a:rPr lang="en-US" sz="2000" b="1" dirty="0"/>
              <a:t>Answer: </a:t>
            </a:r>
            <a:r>
              <a:rPr lang="en-US" sz="2000" dirty="0"/>
              <a:t>The communists wanted reunification of Vietnam, and the United States feared the domino theory in Southeast Asia.</a:t>
            </a:r>
          </a:p>
          <a:p>
            <a:pPr eaLnBrk="1" hangingPunct="1">
              <a:lnSpc>
                <a:spcPct val="80000"/>
              </a:lnSpc>
            </a:pPr>
            <a:r>
              <a:rPr lang="en-US" sz="2000" dirty="0"/>
              <a:t>Who were the Viet Cong?</a:t>
            </a:r>
          </a:p>
          <a:p>
            <a:pPr eaLnBrk="1" hangingPunct="1">
              <a:lnSpc>
                <a:spcPct val="80000"/>
              </a:lnSpc>
            </a:pPr>
            <a:r>
              <a:rPr lang="en-US" sz="2000" b="1" dirty="0"/>
              <a:t>Answer: </a:t>
            </a:r>
            <a:r>
              <a:rPr lang="en-US" sz="2000" dirty="0"/>
              <a:t>Communists in South Vietnam fighting on the side of the North Vietnamese.</a:t>
            </a:r>
          </a:p>
          <a:p>
            <a:pPr eaLnBrk="1" hangingPunct="1">
              <a:lnSpc>
                <a:spcPct val="80000"/>
              </a:lnSpc>
            </a:pPr>
            <a:r>
              <a:rPr lang="en-US" sz="2000" dirty="0"/>
              <a:t>What incident drew the US all the way into the Vietnam War?</a:t>
            </a:r>
          </a:p>
          <a:p>
            <a:pPr eaLnBrk="1" hangingPunct="1">
              <a:lnSpc>
                <a:spcPct val="80000"/>
              </a:lnSpc>
            </a:pPr>
            <a:r>
              <a:rPr lang="en-US" sz="2000" b="1" dirty="0"/>
              <a:t>Answer: </a:t>
            </a:r>
            <a:r>
              <a:rPr lang="en-US" sz="2000" dirty="0"/>
              <a:t>The Gulf of Tonkin incident</a:t>
            </a:r>
          </a:p>
          <a:p>
            <a:pPr eaLnBrk="1" hangingPunct="1">
              <a:lnSpc>
                <a:spcPct val="80000"/>
              </a:lnSpc>
            </a:pPr>
            <a:r>
              <a:rPr lang="en-US" sz="2000" dirty="0"/>
              <a:t>Name two effective strategies used by the North.</a:t>
            </a:r>
          </a:p>
          <a:p>
            <a:pPr eaLnBrk="1" hangingPunct="1">
              <a:lnSpc>
                <a:spcPct val="80000"/>
              </a:lnSpc>
            </a:pPr>
            <a:r>
              <a:rPr lang="en-US" sz="2000" b="1" dirty="0"/>
              <a:t>Answer: </a:t>
            </a:r>
            <a:r>
              <a:rPr lang="en-US" sz="2000" dirty="0"/>
              <a:t>Guerilla warfare and the Ho Chi Minh Trail.</a:t>
            </a:r>
          </a:p>
          <a:p>
            <a:pPr eaLnBrk="1" hangingPunct="1">
              <a:lnSpc>
                <a:spcPct val="80000"/>
              </a:lnSpc>
            </a:pPr>
            <a:r>
              <a:rPr lang="en-US" sz="2000" b="1" dirty="0"/>
              <a:t>What are your opinions on the Domino Theory and the U.S. policy of containment?  A good thing, bad thing, both—why?</a:t>
            </a:r>
          </a:p>
        </p:txBody>
      </p:sp>
    </p:spTree>
    <p:extLst>
      <p:ext uri="{BB962C8B-B14F-4D97-AF65-F5344CB8AC3E}">
        <p14:creationId xmlns:p14="http://schemas.microsoft.com/office/powerpoint/2010/main" val="360003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down)">
                                      <p:cBhvr>
                                        <p:cTn id="7" dur="580">
                                          <p:stCondLst>
                                            <p:cond delay="0"/>
                                          </p:stCondLst>
                                        </p:cTn>
                                        <p:tgtEl>
                                          <p:spTgt spid="87043">
                                            <p:txEl>
                                              <p:pRg st="0" end="0"/>
                                            </p:txEl>
                                          </p:spTgt>
                                        </p:tgtEl>
                                      </p:cBhvr>
                                    </p:animEffect>
                                    <p:anim calcmode="lin" valueType="num">
                                      <p:cBhvr>
                                        <p:cTn id="8" dur="1822" tmFilter="0,0; 0.14,0.36; 0.43,0.73; 0.71,0.91; 1.0,1.0">
                                          <p:stCondLst>
                                            <p:cond delay="0"/>
                                          </p:stCondLst>
                                        </p:cTn>
                                        <p:tgtEl>
                                          <p:spTgt spid="8704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704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704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704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704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7043">
                                            <p:txEl>
                                              <p:pRg st="0" end="0"/>
                                            </p:txEl>
                                          </p:spTgt>
                                        </p:tgtEl>
                                      </p:cBhvr>
                                      <p:to x="100000" y="60000"/>
                                    </p:animScale>
                                    <p:animScale>
                                      <p:cBhvr>
                                        <p:cTn id="14" dur="166" decel="50000">
                                          <p:stCondLst>
                                            <p:cond delay="676"/>
                                          </p:stCondLst>
                                        </p:cTn>
                                        <p:tgtEl>
                                          <p:spTgt spid="87043">
                                            <p:txEl>
                                              <p:pRg st="0" end="0"/>
                                            </p:txEl>
                                          </p:spTgt>
                                        </p:tgtEl>
                                      </p:cBhvr>
                                      <p:to x="100000" y="100000"/>
                                    </p:animScale>
                                    <p:animScale>
                                      <p:cBhvr>
                                        <p:cTn id="15" dur="26">
                                          <p:stCondLst>
                                            <p:cond delay="1312"/>
                                          </p:stCondLst>
                                        </p:cTn>
                                        <p:tgtEl>
                                          <p:spTgt spid="87043">
                                            <p:txEl>
                                              <p:pRg st="0" end="0"/>
                                            </p:txEl>
                                          </p:spTgt>
                                        </p:tgtEl>
                                      </p:cBhvr>
                                      <p:to x="100000" y="80000"/>
                                    </p:animScale>
                                    <p:animScale>
                                      <p:cBhvr>
                                        <p:cTn id="16" dur="166" decel="50000">
                                          <p:stCondLst>
                                            <p:cond delay="1338"/>
                                          </p:stCondLst>
                                        </p:cTn>
                                        <p:tgtEl>
                                          <p:spTgt spid="87043">
                                            <p:txEl>
                                              <p:pRg st="0" end="0"/>
                                            </p:txEl>
                                          </p:spTgt>
                                        </p:tgtEl>
                                      </p:cBhvr>
                                      <p:to x="100000" y="100000"/>
                                    </p:animScale>
                                    <p:animScale>
                                      <p:cBhvr>
                                        <p:cTn id="17" dur="26">
                                          <p:stCondLst>
                                            <p:cond delay="1642"/>
                                          </p:stCondLst>
                                        </p:cTn>
                                        <p:tgtEl>
                                          <p:spTgt spid="87043">
                                            <p:txEl>
                                              <p:pRg st="0" end="0"/>
                                            </p:txEl>
                                          </p:spTgt>
                                        </p:tgtEl>
                                      </p:cBhvr>
                                      <p:to x="100000" y="90000"/>
                                    </p:animScale>
                                    <p:animScale>
                                      <p:cBhvr>
                                        <p:cTn id="18" dur="166" decel="50000">
                                          <p:stCondLst>
                                            <p:cond delay="1668"/>
                                          </p:stCondLst>
                                        </p:cTn>
                                        <p:tgtEl>
                                          <p:spTgt spid="87043">
                                            <p:txEl>
                                              <p:pRg st="0" end="0"/>
                                            </p:txEl>
                                          </p:spTgt>
                                        </p:tgtEl>
                                      </p:cBhvr>
                                      <p:to x="100000" y="100000"/>
                                    </p:animScale>
                                    <p:animScale>
                                      <p:cBhvr>
                                        <p:cTn id="19" dur="26">
                                          <p:stCondLst>
                                            <p:cond delay="1808"/>
                                          </p:stCondLst>
                                        </p:cTn>
                                        <p:tgtEl>
                                          <p:spTgt spid="87043">
                                            <p:txEl>
                                              <p:pRg st="0" end="0"/>
                                            </p:txEl>
                                          </p:spTgt>
                                        </p:tgtEl>
                                      </p:cBhvr>
                                      <p:to x="100000" y="95000"/>
                                    </p:animScale>
                                    <p:animScale>
                                      <p:cBhvr>
                                        <p:cTn id="20" dur="166" decel="50000">
                                          <p:stCondLst>
                                            <p:cond delay="1834"/>
                                          </p:stCondLst>
                                        </p:cTn>
                                        <p:tgtEl>
                                          <p:spTgt spid="8704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7043">
                                            <p:txEl>
                                              <p:pRg st="1" end="1"/>
                                            </p:txEl>
                                          </p:spTgt>
                                        </p:tgtEl>
                                        <p:attrNameLst>
                                          <p:attrName>style.visibility</p:attrName>
                                        </p:attrNameLst>
                                      </p:cBhvr>
                                      <p:to>
                                        <p:strVal val="visible"/>
                                      </p:to>
                                    </p:set>
                                    <p:animEffect transition="in" filter="wipe(down)">
                                      <p:cBhvr>
                                        <p:cTn id="25" dur="580">
                                          <p:stCondLst>
                                            <p:cond delay="0"/>
                                          </p:stCondLst>
                                        </p:cTn>
                                        <p:tgtEl>
                                          <p:spTgt spid="87043">
                                            <p:txEl>
                                              <p:pRg st="1" end="1"/>
                                            </p:txEl>
                                          </p:spTgt>
                                        </p:tgtEl>
                                      </p:cBhvr>
                                    </p:animEffect>
                                    <p:anim calcmode="lin" valueType="num">
                                      <p:cBhvr>
                                        <p:cTn id="26" dur="1822" tmFilter="0,0; 0.14,0.36; 0.43,0.73; 0.71,0.91; 1.0,1.0">
                                          <p:stCondLst>
                                            <p:cond delay="0"/>
                                          </p:stCondLst>
                                        </p:cTn>
                                        <p:tgtEl>
                                          <p:spTgt spid="8704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704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704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704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704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7043">
                                            <p:txEl>
                                              <p:pRg st="1" end="1"/>
                                            </p:txEl>
                                          </p:spTgt>
                                        </p:tgtEl>
                                      </p:cBhvr>
                                      <p:to x="100000" y="60000"/>
                                    </p:animScale>
                                    <p:animScale>
                                      <p:cBhvr>
                                        <p:cTn id="32" dur="166" decel="50000">
                                          <p:stCondLst>
                                            <p:cond delay="676"/>
                                          </p:stCondLst>
                                        </p:cTn>
                                        <p:tgtEl>
                                          <p:spTgt spid="87043">
                                            <p:txEl>
                                              <p:pRg st="1" end="1"/>
                                            </p:txEl>
                                          </p:spTgt>
                                        </p:tgtEl>
                                      </p:cBhvr>
                                      <p:to x="100000" y="100000"/>
                                    </p:animScale>
                                    <p:animScale>
                                      <p:cBhvr>
                                        <p:cTn id="33" dur="26">
                                          <p:stCondLst>
                                            <p:cond delay="1312"/>
                                          </p:stCondLst>
                                        </p:cTn>
                                        <p:tgtEl>
                                          <p:spTgt spid="87043">
                                            <p:txEl>
                                              <p:pRg st="1" end="1"/>
                                            </p:txEl>
                                          </p:spTgt>
                                        </p:tgtEl>
                                      </p:cBhvr>
                                      <p:to x="100000" y="80000"/>
                                    </p:animScale>
                                    <p:animScale>
                                      <p:cBhvr>
                                        <p:cTn id="34" dur="166" decel="50000">
                                          <p:stCondLst>
                                            <p:cond delay="1338"/>
                                          </p:stCondLst>
                                        </p:cTn>
                                        <p:tgtEl>
                                          <p:spTgt spid="87043">
                                            <p:txEl>
                                              <p:pRg st="1" end="1"/>
                                            </p:txEl>
                                          </p:spTgt>
                                        </p:tgtEl>
                                      </p:cBhvr>
                                      <p:to x="100000" y="100000"/>
                                    </p:animScale>
                                    <p:animScale>
                                      <p:cBhvr>
                                        <p:cTn id="35" dur="26">
                                          <p:stCondLst>
                                            <p:cond delay="1642"/>
                                          </p:stCondLst>
                                        </p:cTn>
                                        <p:tgtEl>
                                          <p:spTgt spid="87043">
                                            <p:txEl>
                                              <p:pRg st="1" end="1"/>
                                            </p:txEl>
                                          </p:spTgt>
                                        </p:tgtEl>
                                      </p:cBhvr>
                                      <p:to x="100000" y="90000"/>
                                    </p:animScale>
                                    <p:animScale>
                                      <p:cBhvr>
                                        <p:cTn id="36" dur="166" decel="50000">
                                          <p:stCondLst>
                                            <p:cond delay="1668"/>
                                          </p:stCondLst>
                                        </p:cTn>
                                        <p:tgtEl>
                                          <p:spTgt spid="87043">
                                            <p:txEl>
                                              <p:pRg st="1" end="1"/>
                                            </p:txEl>
                                          </p:spTgt>
                                        </p:tgtEl>
                                      </p:cBhvr>
                                      <p:to x="100000" y="100000"/>
                                    </p:animScale>
                                    <p:animScale>
                                      <p:cBhvr>
                                        <p:cTn id="37" dur="26">
                                          <p:stCondLst>
                                            <p:cond delay="1808"/>
                                          </p:stCondLst>
                                        </p:cTn>
                                        <p:tgtEl>
                                          <p:spTgt spid="87043">
                                            <p:txEl>
                                              <p:pRg st="1" end="1"/>
                                            </p:txEl>
                                          </p:spTgt>
                                        </p:tgtEl>
                                      </p:cBhvr>
                                      <p:to x="100000" y="95000"/>
                                    </p:animScale>
                                    <p:animScale>
                                      <p:cBhvr>
                                        <p:cTn id="38" dur="166" decel="50000">
                                          <p:stCondLst>
                                            <p:cond delay="1834"/>
                                          </p:stCondLst>
                                        </p:cTn>
                                        <p:tgtEl>
                                          <p:spTgt spid="8704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7043">
                                            <p:txEl>
                                              <p:pRg st="2" end="2"/>
                                            </p:txEl>
                                          </p:spTgt>
                                        </p:tgtEl>
                                        <p:attrNameLst>
                                          <p:attrName>style.visibility</p:attrName>
                                        </p:attrNameLst>
                                      </p:cBhvr>
                                      <p:to>
                                        <p:strVal val="visible"/>
                                      </p:to>
                                    </p:set>
                                    <p:animEffect transition="in" filter="wipe(down)">
                                      <p:cBhvr>
                                        <p:cTn id="43" dur="580">
                                          <p:stCondLst>
                                            <p:cond delay="0"/>
                                          </p:stCondLst>
                                        </p:cTn>
                                        <p:tgtEl>
                                          <p:spTgt spid="87043">
                                            <p:txEl>
                                              <p:pRg st="2" end="2"/>
                                            </p:txEl>
                                          </p:spTgt>
                                        </p:tgtEl>
                                      </p:cBhvr>
                                    </p:animEffect>
                                    <p:anim calcmode="lin" valueType="num">
                                      <p:cBhvr>
                                        <p:cTn id="44" dur="1822" tmFilter="0,0; 0.14,0.36; 0.43,0.73; 0.71,0.91; 1.0,1.0">
                                          <p:stCondLst>
                                            <p:cond delay="0"/>
                                          </p:stCondLst>
                                        </p:cTn>
                                        <p:tgtEl>
                                          <p:spTgt spid="8704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704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704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704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704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7043">
                                            <p:txEl>
                                              <p:pRg st="2" end="2"/>
                                            </p:txEl>
                                          </p:spTgt>
                                        </p:tgtEl>
                                      </p:cBhvr>
                                      <p:to x="100000" y="60000"/>
                                    </p:animScale>
                                    <p:animScale>
                                      <p:cBhvr>
                                        <p:cTn id="50" dur="166" decel="50000">
                                          <p:stCondLst>
                                            <p:cond delay="676"/>
                                          </p:stCondLst>
                                        </p:cTn>
                                        <p:tgtEl>
                                          <p:spTgt spid="87043">
                                            <p:txEl>
                                              <p:pRg st="2" end="2"/>
                                            </p:txEl>
                                          </p:spTgt>
                                        </p:tgtEl>
                                      </p:cBhvr>
                                      <p:to x="100000" y="100000"/>
                                    </p:animScale>
                                    <p:animScale>
                                      <p:cBhvr>
                                        <p:cTn id="51" dur="26">
                                          <p:stCondLst>
                                            <p:cond delay="1312"/>
                                          </p:stCondLst>
                                        </p:cTn>
                                        <p:tgtEl>
                                          <p:spTgt spid="87043">
                                            <p:txEl>
                                              <p:pRg st="2" end="2"/>
                                            </p:txEl>
                                          </p:spTgt>
                                        </p:tgtEl>
                                      </p:cBhvr>
                                      <p:to x="100000" y="80000"/>
                                    </p:animScale>
                                    <p:animScale>
                                      <p:cBhvr>
                                        <p:cTn id="52" dur="166" decel="50000">
                                          <p:stCondLst>
                                            <p:cond delay="1338"/>
                                          </p:stCondLst>
                                        </p:cTn>
                                        <p:tgtEl>
                                          <p:spTgt spid="87043">
                                            <p:txEl>
                                              <p:pRg st="2" end="2"/>
                                            </p:txEl>
                                          </p:spTgt>
                                        </p:tgtEl>
                                      </p:cBhvr>
                                      <p:to x="100000" y="100000"/>
                                    </p:animScale>
                                    <p:animScale>
                                      <p:cBhvr>
                                        <p:cTn id="53" dur="26">
                                          <p:stCondLst>
                                            <p:cond delay="1642"/>
                                          </p:stCondLst>
                                        </p:cTn>
                                        <p:tgtEl>
                                          <p:spTgt spid="87043">
                                            <p:txEl>
                                              <p:pRg st="2" end="2"/>
                                            </p:txEl>
                                          </p:spTgt>
                                        </p:tgtEl>
                                      </p:cBhvr>
                                      <p:to x="100000" y="90000"/>
                                    </p:animScale>
                                    <p:animScale>
                                      <p:cBhvr>
                                        <p:cTn id="54" dur="166" decel="50000">
                                          <p:stCondLst>
                                            <p:cond delay="1668"/>
                                          </p:stCondLst>
                                        </p:cTn>
                                        <p:tgtEl>
                                          <p:spTgt spid="87043">
                                            <p:txEl>
                                              <p:pRg st="2" end="2"/>
                                            </p:txEl>
                                          </p:spTgt>
                                        </p:tgtEl>
                                      </p:cBhvr>
                                      <p:to x="100000" y="100000"/>
                                    </p:animScale>
                                    <p:animScale>
                                      <p:cBhvr>
                                        <p:cTn id="55" dur="26">
                                          <p:stCondLst>
                                            <p:cond delay="1808"/>
                                          </p:stCondLst>
                                        </p:cTn>
                                        <p:tgtEl>
                                          <p:spTgt spid="87043">
                                            <p:txEl>
                                              <p:pRg st="2" end="2"/>
                                            </p:txEl>
                                          </p:spTgt>
                                        </p:tgtEl>
                                      </p:cBhvr>
                                      <p:to x="100000" y="95000"/>
                                    </p:animScale>
                                    <p:animScale>
                                      <p:cBhvr>
                                        <p:cTn id="56" dur="166" decel="50000">
                                          <p:stCondLst>
                                            <p:cond delay="1834"/>
                                          </p:stCondLst>
                                        </p:cTn>
                                        <p:tgtEl>
                                          <p:spTgt spid="8704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7043">
                                            <p:txEl>
                                              <p:pRg st="3" end="3"/>
                                            </p:txEl>
                                          </p:spTgt>
                                        </p:tgtEl>
                                        <p:attrNameLst>
                                          <p:attrName>style.visibility</p:attrName>
                                        </p:attrNameLst>
                                      </p:cBhvr>
                                      <p:to>
                                        <p:strVal val="visible"/>
                                      </p:to>
                                    </p:set>
                                    <p:animEffect transition="in" filter="wipe(down)">
                                      <p:cBhvr>
                                        <p:cTn id="61" dur="580">
                                          <p:stCondLst>
                                            <p:cond delay="0"/>
                                          </p:stCondLst>
                                        </p:cTn>
                                        <p:tgtEl>
                                          <p:spTgt spid="87043">
                                            <p:txEl>
                                              <p:pRg st="3" end="3"/>
                                            </p:txEl>
                                          </p:spTgt>
                                        </p:tgtEl>
                                      </p:cBhvr>
                                    </p:animEffect>
                                    <p:anim calcmode="lin" valueType="num">
                                      <p:cBhvr>
                                        <p:cTn id="62" dur="1822" tmFilter="0,0; 0.14,0.36; 0.43,0.73; 0.71,0.91; 1.0,1.0">
                                          <p:stCondLst>
                                            <p:cond delay="0"/>
                                          </p:stCondLst>
                                        </p:cTn>
                                        <p:tgtEl>
                                          <p:spTgt spid="8704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704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704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704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704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7043">
                                            <p:txEl>
                                              <p:pRg st="3" end="3"/>
                                            </p:txEl>
                                          </p:spTgt>
                                        </p:tgtEl>
                                      </p:cBhvr>
                                      <p:to x="100000" y="60000"/>
                                    </p:animScale>
                                    <p:animScale>
                                      <p:cBhvr>
                                        <p:cTn id="68" dur="166" decel="50000">
                                          <p:stCondLst>
                                            <p:cond delay="676"/>
                                          </p:stCondLst>
                                        </p:cTn>
                                        <p:tgtEl>
                                          <p:spTgt spid="87043">
                                            <p:txEl>
                                              <p:pRg st="3" end="3"/>
                                            </p:txEl>
                                          </p:spTgt>
                                        </p:tgtEl>
                                      </p:cBhvr>
                                      <p:to x="100000" y="100000"/>
                                    </p:animScale>
                                    <p:animScale>
                                      <p:cBhvr>
                                        <p:cTn id="69" dur="26">
                                          <p:stCondLst>
                                            <p:cond delay="1312"/>
                                          </p:stCondLst>
                                        </p:cTn>
                                        <p:tgtEl>
                                          <p:spTgt spid="87043">
                                            <p:txEl>
                                              <p:pRg st="3" end="3"/>
                                            </p:txEl>
                                          </p:spTgt>
                                        </p:tgtEl>
                                      </p:cBhvr>
                                      <p:to x="100000" y="80000"/>
                                    </p:animScale>
                                    <p:animScale>
                                      <p:cBhvr>
                                        <p:cTn id="70" dur="166" decel="50000">
                                          <p:stCondLst>
                                            <p:cond delay="1338"/>
                                          </p:stCondLst>
                                        </p:cTn>
                                        <p:tgtEl>
                                          <p:spTgt spid="87043">
                                            <p:txEl>
                                              <p:pRg st="3" end="3"/>
                                            </p:txEl>
                                          </p:spTgt>
                                        </p:tgtEl>
                                      </p:cBhvr>
                                      <p:to x="100000" y="100000"/>
                                    </p:animScale>
                                    <p:animScale>
                                      <p:cBhvr>
                                        <p:cTn id="71" dur="26">
                                          <p:stCondLst>
                                            <p:cond delay="1642"/>
                                          </p:stCondLst>
                                        </p:cTn>
                                        <p:tgtEl>
                                          <p:spTgt spid="87043">
                                            <p:txEl>
                                              <p:pRg st="3" end="3"/>
                                            </p:txEl>
                                          </p:spTgt>
                                        </p:tgtEl>
                                      </p:cBhvr>
                                      <p:to x="100000" y="90000"/>
                                    </p:animScale>
                                    <p:animScale>
                                      <p:cBhvr>
                                        <p:cTn id="72" dur="166" decel="50000">
                                          <p:stCondLst>
                                            <p:cond delay="1668"/>
                                          </p:stCondLst>
                                        </p:cTn>
                                        <p:tgtEl>
                                          <p:spTgt spid="87043">
                                            <p:txEl>
                                              <p:pRg st="3" end="3"/>
                                            </p:txEl>
                                          </p:spTgt>
                                        </p:tgtEl>
                                      </p:cBhvr>
                                      <p:to x="100000" y="100000"/>
                                    </p:animScale>
                                    <p:animScale>
                                      <p:cBhvr>
                                        <p:cTn id="73" dur="26">
                                          <p:stCondLst>
                                            <p:cond delay="1808"/>
                                          </p:stCondLst>
                                        </p:cTn>
                                        <p:tgtEl>
                                          <p:spTgt spid="87043">
                                            <p:txEl>
                                              <p:pRg st="3" end="3"/>
                                            </p:txEl>
                                          </p:spTgt>
                                        </p:tgtEl>
                                      </p:cBhvr>
                                      <p:to x="100000" y="95000"/>
                                    </p:animScale>
                                    <p:animScale>
                                      <p:cBhvr>
                                        <p:cTn id="74" dur="166" decel="50000">
                                          <p:stCondLst>
                                            <p:cond delay="1834"/>
                                          </p:stCondLst>
                                        </p:cTn>
                                        <p:tgtEl>
                                          <p:spTgt spid="8704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7043">
                                            <p:txEl>
                                              <p:pRg st="4" end="4"/>
                                            </p:txEl>
                                          </p:spTgt>
                                        </p:tgtEl>
                                        <p:attrNameLst>
                                          <p:attrName>style.visibility</p:attrName>
                                        </p:attrNameLst>
                                      </p:cBhvr>
                                      <p:to>
                                        <p:strVal val="visible"/>
                                      </p:to>
                                    </p:set>
                                    <p:animEffect transition="in" filter="wipe(down)">
                                      <p:cBhvr>
                                        <p:cTn id="79" dur="580">
                                          <p:stCondLst>
                                            <p:cond delay="0"/>
                                          </p:stCondLst>
                                        </p:cTn>
                                        <p:tgtEl>
                                          <p:spTgt spid="87043">
                                            <p:txEl>
                                              <p:pRg st="4" end="4"/>
                                            </p:txEl>
                                          </p:spTgt>
                                        </p:tgtEl>
                                      </p:cBhvr>
                                    </p:animEffect>
                                    <p:anim calcmode="lin" valueType="num">
                                      <p:cBhvr>
                                        <p:cTn id="80" dur="1822" tmFilter="0,0; 0.14,0.36; 0.43,0.73; 0.71,0.91; 1.0,1.0">
                                          <p:stCondLst>
                                            <p:cond delay="0"/>
                                          </p:stCondLst>
                                        </p:cTn>
                                        <p:tgtEl>
                                          <p:spTgt spid="8704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704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704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704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704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87043">
                                            <p:txEl>
                                              <p:pRg st="4" end="4"/>
                                            </p:txEl>
                                          </p:spTgt>
                                        </p:tgtEl>
                                      </p:cBhvr>
                                      <p:to x="100000" y="60000"/>
                                    </p:animScale>
                                    <p:animScale>
                                      <p:cBhvr>
                                        <p:cTn id="86" dur="166" decel="50000">
                                          <p:stCondLst>
                                            <p:cond delay="676"/>
                                          </p:stCondLst>
                                        </p:cTn>
                                        <p:tgtEl>
                                          <p:spTgt spid="87043">
                                            <p:txEl>
                                              <p:pRg st="4" end="4"/>
                                            </p:txEl>
                                          </p:spTgt>
                                        </p:tgtEl>
                                      </p:cBhvr>
                                      <p:to x="100000" y="100000"/>
                                    </p:animScale>
                                    <p:animScale>
                                      <p:cBhvr>
                                        <p:cTn id="87" dur="26">
                                          <p:stCondLst>
                                            <p:cond delay="1312"/>
                                          </p:stCondLst>
                                        </p:cTn>
                                        <p:tgtEl>
                                          <p:spTgt spid="87043">
                                            <p:txEl>
                                              <p:pRg st="4" end="4"/>
                                            </p:txEl>
                                          </p:spTgt>
                                        </p:tgtEl>
                                      </p:cBhvr>
                                      <p:to x="100000" y="80000"/>
                                    </p:animScale>
                                    <p:animScale>
                                      <p:cBhvr>
                                        <p:cTn id="88" dur="166" decel="50000">
                                          <p:stCondLst>
                                            <p:cond delay="1338"/>
                                          </p:stCondLst>
                                        </p:cTn>
                                        <p:tgtEl>
                                          <p:spTgt spid="87043">
                                            <p:txEl>
                                              <p:pRg st="4" end="4"/>
                                            </p:txEl>
                                          </p:spTgt>
                                        </p:tgtEl>
                                      </p:cBhvr>
                                      <p:to x="100000" y="100000"/>
                                    </p:animScale>
                                    <p:animScale>
                                      <p:cBhvr>
                                        <p:cTn id="89" dur="26">
                                          <p:stCondLst>
                                            <p:cond delay="1642"/>
                                          </p:stCondLst>
                                        </p:cTn>
                                        <p:tgtEl>
                                          <p:spTgt spid="87043">
                                            <p:txEl>
                                              <p:pRg st="4" end="4"/>
                                            </p:txEl>
                                          </p:spTgt>
                                        </p:tgtEl>
                                      </p:cBhvr>
                                      <p:to x="100000" y="90000"/>
                                    </p:animScale>
                                    <p:animScale>
                                      <p:cBhvr>
                                        <p:cTn id="90" dur="166" decel="50000">
                                          <p:stCondLst>
                                            <p:cond delay="1668"/>
                                          </p:stCondLst>
                                        </p:cTn>
                                        <p:tgtEl>
                                          <p:spTgt spid="87043">
                                            <p:txEl>
                                              <p:pRg st="4" end="4"/>
                                            </p:txEl>
                                          </p:spTgt>
                                        </p:tgtEl>
                                      </p:cBhvr>
                                      <p:to x="100000" y="100000"/>
                                    </p:animScale>
                                    <p:animScale>
                                      <p:cBhvr>
                                        <p:cTn id="91" dur="26">
                                          <p:stCondLst>
                                            <p:cond delay="1808"/>
                                          </p:stCondLst>
                                        </p:cTn>
                                        <p:tgtEl>
                                          <p:spTgt spid="87043">
                                            <p:txEl>
                                              <p:pRg st="4" end="4"/>
                                            </p:txEl>
                                          </p:spTgt>
                                        </p:tgtEl>
                                      </p:cBhvr>
                                      <p:to x="100000" y="95000"/>
                                    </p:animScale>
                                    <p:animScale>
                                      <p:cBhvr>
                                        <p:cTn id="92" dur="166" decel="50000">
                                          <p:stCondLst>
                                            <p:cond delay="1834"/>
                                          </p:stCondLst>
                                        </p:cTn>
                                        <p:tgtEl>
                                          <p:spTgt spid="8704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87043">
                                            <p:txEl>
                                              <p:pRg st="5" end="5"/>
                                            </p:txEl>
                                          </p:spTgt>
                                        </p:tgtEl>
                                        <p:attrNameLst>
                                          <p:attrName>style.visibility</p:attrName>
                                        </p:attrNameLst>
                                      </p:cBhvr>
                                      <p:to>
                                        <p:strVal val="visible"/>
                                      </p:to>
                                    </p:set>
                                    <p:animEffect transition="in" filter="wipe(down)">
                                      <p:cBhvr>
                                        <p:cTn id="97" dur="580">
                                          <p:stCondLst>
                                            <p:cond delay="0"/>
                                          </p:stCondLst>
                                        </p:cTn>
                                        <p:tgtEl>
                                          <p:spTgt spid="87043">
                                            <p:txEl>
                                              <p:pRg st="5" end="5"/>
                                            </p:txEl>
                                          </p:spTgt>
                                        </p:tgtEl>
                                      </p:cBhvr>
                                    </p:animEffect>
                                    <p:anim calcmode="lin" valueType="num">
                                      <p:cBhvr>
                                        <p:cTn id="98" dur="1822" tmFilter="0,0; 0.14,0.36; 0.43,0.73; 0.71,0.91; 1.0,1.0">
                                          <p:stCondLst>
                                            <p:cond delay="0"/>
                                          </p:stCondLst>
                                        </p:cTn>
                                        <p:tgtEl>
                                          <p:spTgt spid="8704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704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704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704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704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7043">
                                            <p:txEl>
                                              <p:pRg st="5" end="5"/>
                                            </p:txEl>
                                          </p:spTgt>
                                        </p:tgtEl>
                                      </p:cBhvr>
                                      <p:to x="100000" y="60000"/>
                                    </p:animScale>
                                    <p:animScale>
                                      <p:cBhvr>
                                        <p:cTn id="104" dur="166" decel="50000">
                                          <p:stCondLst>
                                            <p:cond delay="676"/>
                                          </p:stCondLst>
                                        </p:cTn>
                                        <p:tgtEl>
                                          <p:spTgt spid="87043">
                                            <p:txEl>
                                              <p:pRg st="5" end="5"/>
                                            </p:txEl>
                                          </p:spTgt>
                                        </p:tgtEl>
                                      </p:cBhvr>
                                      <p:to x="100000" y="100000"/>
                                    </p:animScale>
                                    <p:animScale>
                                      <p:cBhvr>
                                        <p:cTn id="105" dur="26">
                                          <p:stCondLst>
                                            <p:cond delay="1312"/>
                                          </p:stCondLst>
                                        </p:cTn>
                                        <p:tgtEl>
                                          <p:spTgt spid="87043">
                                            <p:txEl>
                                              <p:pRg st="5" end="5"/>
                                            </p:txEl>
                                          </p:spTgt>
                                        </p:tgtEl>
                                      </p:cBhvr>
                                      <p:to x="100000" y="80000"/>
                                    </p:animScale>
                                    <p:animScale>
                                      <p:cBhvr>
                                        <p:cTn id="106" dur="166" decel="50000">
                                          <p:stCondLst>
                                            <p:cond delay="1338"/>
                                          </p:stCondLst>
                                        </p:cTn>
                                        <p:tgtEl>
                                          <p:spTgt spid="87043">
                                            <p:txEl>
                                              <p:pRg st="5" end="5"/>
                                            </p:txEl>
                                          </p:spTgt>
                                        </p:tgtEl>
                                      </p:cBhvr>
                                      <p:to x="100000" y="100000"/>
                                    </p:animScale>
                                    <p:animScale>
                                      <p:cBhvr>
                                        <p:cTn id="107" dur="26">
                                          <p:stCondLst>
                                            <p:cond delay="1642"/>
                                          </p:stCondLst>
                                        </p:cTn>
                                        <p:tgtEl>
                                          <p:spTgt spid="87043">
                                            <p:txEl>
                                              <p:pRg st="5" end="5"/>
                                            </p:txEl>
                                          </p:spTgt>
                                        </p:tgtEl>
                                      </p:cBhvr>
                                      <p:to x="100000" y="90000"/>
                                    </p:animScale>
                                    <p:animScale>
                                      <p:cBhvr>
                                        <p:cTn id="108" dur="166" decel="50000">
                                          <p:stCondLst>
                                            <p:cond delay="1668"/>
                                          </p:stCondLst>
                                        </p:cTn>
                                        <p:tgtEl>
                                          <p:spTgt spid="87043">
                                            <p:txEl>
                                              <p:pRg st="5" end="5"/>
                                            </p:txEl>
                                          </p:spTgt>
                                        </p:tgtEl>
                                      </p:cBhvr>
                                      <p:to x="100000" y="100000"/>
                                    </p:animScale>
                                    <p:animScale>
                                      <p:cBhvr>
                                        <p:cTn id="109" dur="26">
                                          <p:stCondLst>
                                            <p:cond delay="1808"/>
                                          </p:stCondLst>
                                        </p:cTn>
                                        <p:tgtEl>
                                          <p:spTgt spid="87043">
                                            <p:txEl>
                                              <p:pRg st="5" end="5"/>
                                            </p:txEl>
                                          </p:spTgt>
                                        </p:tgtEl>
                                      </p:cBhvr>
                                      <p:to x="100000" y="95000"/>
                                    </p:animScale>
                                    <p:animScale>
                                      <p:cBhvr>
                                        <p:cTn id="110" dur="166" decel="50000">
                                          <p:stCondLst>
                                            <p:cond delay="1834"/>
                                          </p:stCondLst>
                                        </p:cTn>
                                        <p:tgtEl>
                                          <p:spTgt spid="8704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87043">
                                            <p:txEl>
                                              <p:pRg st="6" end="6"/>
                                            </p:txEl>
                                          </p:spTgt>
                                        </p:tgtEl>
                                        <p:attrNameLst>
                                          <p:attrName>style.visibility</p:attrName>
                                        </p:attrNameLst>
                                      </p:cBhvr>
                                      <p:to>
                                        <p:strVal val="visible"/>
                                      </p:to>
                                    </p:set>
                                    <p:animEffect transition="in" filter="wipe(down)">
                                      <p:cBhvr>
                                        <p:cTn id="115" dur="580">
                                          <p:stCondLst>
                                            <p:cond delay="0"/>
                                          </p:stCondLst>
                                        </p:cTn>
                                        <p:tgtEl>
                                          <p:spTgt spid="87043">
                                            <p:txEl>
                                              <p:pRg st="6" end="6"/>
                                            </p:txEl>
                                          </p:spTgt>
                                        </p:tgtEl>
                                      </p:cBhvr>
                                    </p:animEffect>
                                    <p:anim calcmode="lin" valueType="num">
                                      <p:cBhvr>
                                        <p:cTn id="116" dur="1822" tmFilter="0,0; 0.14,0.36; 0.43,0.73; 0.71,0.91; 1.0,1.0">
                                          <p:stCondLst>
                                            <p:cond delay="0"/>
                                          </p:stCondLst>
                                        </p:cTn>
                                        <p:tgtEl>
                                          <p:spTgt spid="8704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8704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8704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8704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8704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87043">
                                            <p:txEl>
                                              <p:pRg st="6" end="6"/>
                                            </p:txEl>
                                          </p:spTgt>
                                        </p:tgtEl>
                                      </p:cBhvr>
                                      <p:to x="100000" y="60000"/>
                                    </p:animScale>
                                    <p:animScale>
                                      <p:cBhvr>
                                        <p:cTn id="122" dur="166" decel="50000">
                                          <p:stCondLst>
                                            <p:cond delay="676"/>
                                          </p:stCondLst>
                                        </p:cTn>
                                        <p:tgtEl>
                                          <p:spTgt spid="87043">
                                            <p:txEl>
                                              <p:pRg st="6" end="6"/>
                                            </p:txEl>
                                          </p:spTgt>
                                        </p:tgtEl>
                                      </p:cBhvr>
                                      <p:to x="100000" y="100000"/>
                                    </p:animScale>
                                    <p:animScale>
                                      <p:cBhvr>
                                        <p:cTn id="123" dur="26">
                                          <p:stCondLst>
                                            <p:cond delay="1312"/>
                                          </p:stCondLst>
                                        </p:cTn>
                                        <p:tgtEl>
                                          <p:spTgt spid="87043">
                                            <p:txEl>
                                              <p:pRg st="6" end="6"/>
                                            </p:txEl>
                                          </p:spTgt>
                                        </p:tgtEl>
                                      </p:cBhvr>
                                      <p:to x="100000" y="80000"/>
                                    </p:animScale>
                                    <p:animScale>
                                      <p:cBhvr>
                                        <p:cTn id="124" dur="166" decel="50000">
                                          <p:stCondLst>
                                            <p:cond delay="1338"/>
                                          </p:stCondLst>
                                        </p:cTn>
                                        <p:tgtEl>
                                          <p:spTgt spid="87043">
                                            <p:txEl>
                                              <p:pRg st="6" end="6"/>
                                            </p:txEl>
                                          </p:spTgt>
                                        </p:tgtEl>
                                      </p:cBhvr>
                                      <p:to x="100000" y="100000"/>
                                    </p:animScale>
                                    <p:animScale>
                                      <p:cBhvr>
                                        <p:cTn id="125" dur="26">
                                          <p:stCondLst>
                                            <p:cond delay="1642"/>
                                          </p:stCondLst>
                                        </p:cTn>
                                        <p:tgtEl>
                                          <p:spTgt spid="87043">
                                            <p:txEl>
                                              <p:pRg st="6" end="6"/>
                                            </p:txEl>
                                          </p:spTgt>
                                        </p:tgtEl>
                                      </p:cBhvr>
                                      <p:to x="100000" y="90000"/>
                                    </p:animScale>
                                    <p:animScale>
                                      <p:cBhvr>
                                        <p:cTn id="126" dur="166" decel="50000">
                                          <p:stCondLst>
                                            <p:cond delay="1668"/>
                                          </p:stCondLst>
                                        </p:cTn>
                                        <p:tgtEl>
                                          <p:spTgt spid="87043">
                                            <p:txEl>
                                              <p:pRg st="6" end="6"/>
                                            </p:txEl>
                                          </p:spTgt>
                                        </p:tgtEl>
                                      </p:cBhvr>
                                      <p:to x="100000" y="100000"/>
                                    </p:animScale>
                                    <p:animScale>
                                      <p:cBhvr>
                                        <p:cTn id="127" dur="26">
                                          <p:stCondLst>
                                            <p:cond delay="1808"/>
                                          </p:stCondLst>
                                        </p:cTn>
                                        <p:tgtEl>
                                          <p:spTgt spid="87043">
                                            <p:txEl>
                                              <p:pRg st="6" end="6"/>
                                            </p:txEl>
                                          </p:spTgt>
                                        </p:tgtEl>
                                      </p:cBhvr>
                                      <p:to x="100000" y="95000"/>
                                    </p:animScale>
                                    <p:animScale>
                                      <p:cBhvr>
                                        <p:cTn id="128" dur="166" decel="50000">
                                          <p:stCondLst>
                                            <p:cond delay="1834"/>
                                          </p:stCondLst>
                                        </p:cTn>
                                        <p:tgtEl>
                                          <p:spTgt spid="8704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87043">
                                            <p:txEl>
                                              <p:pRg st="7" end="7"/>
                                            </p:txEl>
                                          </p:spTgt>
                                        </p:tgtEl>
                                        <p:attrNameLst>
                                          <p:attrName>style.visibility</p:attrName>
                                        </p:attrNameLst>
                                      </p:cBhvr>
                                      <p:to>
                                        <p:strVal val="visible"/>
                                      </p:to>
                                    </p:set>
                                    <p:animEffect transition="in" filter="wipe(down)">
                                      <p:cBhvr>
                                        <p:cTn id="133" dur="580">
                                          <p:stCondLst>
                                            <p:cond delay="0"/>
                                          </p:stCondLst>
                                        </p:cTn>
                                        <p:tgtEl>
                                          <p:spTgt spid="87043">
                                            <p:txEl>
                                              <p:pRg st="7" end="7"/>
                                            </p:txEl>
                                          </p:spTgt>
                                        </p:tgtEl>
                                      </p:cBhvr>
                                    </p:animEffect>
                                    <p:anim calcmode="lin" valueType="num">
                                      <p:cBhvr>
                                        <p:cTn id="134" dur="1822" tmFilter="0,0; 0.14,0.36; 0.43,0.73; 0.71,0.91; 1.0,1.0">
                                          <p:stCondLst>
                                            <p:cond delay="0"/>
                                          </p:stCondLst>
                                        </p:cTn>
                                        <p:tgtEl>
                                          <p:spTgt spid="8704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8704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8704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8704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8704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87043">
                                            <p:txEl>
                                              <p:pRg st="7" end="7"/>
                                            </p:txEl>
                                          </p:spTgt>
                                        </p:tgtEl>
                                      </p:cBhvr>
                                      <p:to x="100000" y="60000"/>
                                    </p:animScale>
                                    <p:animScale>
                                      <p:cBhvr>
                                        <p:cTn id="140" dur="166" decel="50000">
                                          <p:stCondLst>
                                            <p:cond delay="676"/>
                                          </p:stCondLst>
                                        </p:cTn>
                                        <p:tgtEl>
                                          <p:spTgt spid="87043">
                                            <p:txEl>
                                              <p:pRg st="7" end="7"/>
                                            </p:txEl>
                                          </p:spTgt>
                                        </p:tgtEl>
                                      </p:cBhvr>
                                      <p:to x="100000" y="100000"/>
                                    </p:animScale>
                                    <p:animScale>
                                      <p:cBhvr>
                                        <p:cTn id="141" dur="26">
                                          <p:stCondLst>
                                            <p:cond delay="1312"/>
                                          </p:stCondLst>
                                        </p:cTn>
                                        <p:tgtEl>
                                          <p:spTgt spid="87043">
                                            <p:txEl>
                                              <p:pRg st="7" end="7"/>
                                            </p:txEl>
                                          </p:spTgt>
                                        </p:tgtEl>
                                      </p:cBhvr>
                                      <p:to x="100000" y="80000"/>
                                    </p:animScale>
                                    <p:animScale>
                                      <p:cBhvr>
                                        <p:cTn id="142" dur="166" decel="50000">
                                          <p:stCondLst>
                                            <p:cond delay="1338"/>
                                          </p:stCondLst>
                                        </p:cTn>
                                        <p:tgtEl>
                                          <p:spTgt spid="87043">
                                            <p:txEl>
                                              <p:pRg st="7" end="7"/>
                                            </p:txEl>
                                          </p:spTgt>
                                        </p:tgtEl>
                                      </p:cBhvr>
                                      <p:to x="100000" y="100000"/>
                                    </p:animScale>
                                    <p:animScale>
                                      <p:cBhvr>
                                        <p:cTn id="143" dur="26">
                                          <p:stCondLst>
                                            <p:cond delay="1642"/>
                                          </p:stCondLst>
                                        </p:cTn>
                                        <p:tgtEl>
                                          <p:spTgt spid="87043">
                                            <p:txEl>
                                              <p:pRg st="7" end="7"/>
                                            </p:txEl>
                                          </p:spTgt>
                                        </p:tgtEl>
                                      </p:cBhvr>
                                      <p:to x="100000" y="90000"/>
                                    </p:animScale>
                                    <p:animScale>
                                      <p:cBhvr>
                                        <p:cTn id="144" dur="166" decel="50000">
                                          <p:stCondLst>
                                            <p:cond delay="1668"/>
                                          </p:stCondLst>
                                        </p:cTn>
                                        <p:tgtEl>
                                          <p:spTgt spid="87043">
                                            <p:txEl>
                                              <p:pRg st="7" end="7"/>
                                            </p:txEl>
                                          </p:spTgt>
                                        </p:tgtEl>
                                      </p:cBhvr>
                                      <p:to x="100000" y="100000"/>
                                    </p:animScale>
                                    <p:animScale>
                                      <p:cBhvr>
                                        <p:cTn id="145" dur="26">
                                          <p:stCondLst>
                                            <p:cond delay="1808"/>
                                          </p:stCondLst>
                                        </p:cTn>
                                        <p:tgtEl>
                                          <p:spTgt spid="87043">
                                            <p:txEl>
                                              <p:pRg st="7" end="7"/>
                                            </p:txEl>
                                          </p:spTgt>
                                        </p:tgtEl>
                                      </p:cBhvr>
                                      <p:to x="100000" y="95000"/>
                                    </p:animScale>
                                    <p:animScale>
                                      <p:cBhvr>
                                        <p:cTn id="146" dur="166" decel="50000">
                                          <p:stCondLst>
                                            <p:cond delay="1834"/>
                                          </p:stCondLst>
                                        </p:cTn>
                                        <p:tgtEl>
                                          <p:spTgt spid="8704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87043">
                                            <p:txEl>
                                              <p:pRg st="8" end="8"/>
                                            </p:txEl>
                                          </p:spTgt>
                                        </p:tgtEl>
                                        <p:attrNameLst>
                                          <p:attrName>style.visibility</p:attrName>
                                        </p:attrNameLst>
                                      </p:cBhvr>
                                      <p:to>
                                        <p:strVal val="visible"/>
                                      </p:to>
                                    </p:set>
                                    <p:animEffect transition="in" filter="wipe(down)">
                                      <p:cBhvr>
                                        <p:cTn id="151" dur="580">
                                          <p:stCondLst>
                                            <p:cond delay="0"/>
                                          </p:stCondLst>
                                        </p:cTn>
                                        <p:tgtEl>
                                          <p:spTgt spid="87043">
                                            <p:txEl>
                                              <p:pRg st="8" end="8"/>
                                            </p:txEl>
                                          </p:spTgt>
                                        </p:tgtEl>
                                      </p:cBhvr>
                                    </p:animEffect>
                                    <p:anim calcmode="lin" valueType="num">
                                      <p:cBhvr>
                                        <p:cTn id="152" dur="1822" tmFilter="0,0; 0.14,0.36; 0.43,0.73; 0.71,0.91; 1.0,1.0">
                                          <p:stCondLst>
                                            <p:cond delay="0"/>
                                          </p:stCondLst>
                                        </p:cTn>
                                        <p:tgtEl>
                                          <p:spTgt spid="8704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8704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8704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8704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8704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87043">
                                            <p:txEl>
                                              <p:pRg st="8" end="8"/>
                                            </p:txEl>
                                          </p:spTgt>
                                        </p:tgtEl>
                                      </p:cBhvr>
                                      <p:to x="100000" y="60000"/>
                                    </p:animScale>
                                    <p:animScale>
                                      <p:cBhvr>
                                        <p:cTn id="158" dur="166" decel="50000">
                                          <p:stCondLst>
                                            <p:cond delay="676"/>
                                          </p:stCondLst>
                                        </p:cTn>
                                        <p:tgtEl>
                                          <p:spTgt spid="87043">
                                            <p:txEl>
                                              <p:pRg st="8" end="8"/>
                                            </p:txEl>
                                          </p:spTgt>
                                        </p:tgtEl>
                                      </p:cBhvr>
                                      <p:to x="100000" y="100000"/>
                                    </p:animScale>
                                    <p:animScale>
                                      <p:cBhvr>
                                        <p:cTn id="159" dur="26">
                                          <p:stCondLst>
                                            <p:cond delay="1312"/>
                                          </p:stCondLst>
                                        </p:cTn>
                                        <p:tgtEl>
                                          <p:spTgt spid="87043">
                                            <p:txEl>
                                              <p:pRg st="8" end="8"/>
                                            </p:txEl>
                                          </p:spTgt>
                                        </p:tgtEl>
                                      </p:cBhvr>
                                      <p:to x="100000" y="80000"/>
                                    </p:animScale>
                                    <p:animScale>
                                      <p:cBhvr>
                                        <p:cTn id="160" dur="166" decel="50000">
                                          <p:stCondLst>
                                            <p:cond delay="1338"/>
                                          </p:stCondLst>
                                        </p:cTn>
                                        <p:tgtEl>
                                          <p:spTgt spid="87043">
                                            <p:txEl>
                                              <p:pRg st="8" end="8"/>
                                            </p:txEl>
                                          </p:spTgt>
                                        </p:tgtEl>
                                      </p:cBhvr>
                                      <p:to x="100000" y="100000"/>
                                    </p:animScale>
                                    <p:animScale>
                                      <p:cBhvr>
                                        <p:cTn id="161" dur="26">
                                          <p:stCondLst>
                                            <p:cond delay="1642"/>
                                          </p:stCondLst>
                                        </p:cTn>
                                        <p:tgtEl>
                                          <p:spTgt spid="87043">
                                            <p:txEl>
                                              <p:pRg st="8" end="8"/>
                                            </p:txEl>
                                          </p:spTgt>
                                        </p:tgtEl>
                                      </p:cBhvr>
                                      <p:to x="100000" y="90000"/>
                                    </p:animScale>
                                    <p:animScale>
                                      <p:cBhvr>
                                        <p:cTn id="162" dur="166" decel="50000">
                                          <p:stCondLst>
                                            <p:cond delay="1668"/>
                                          </p:stCondLst>
                                        </p:cTn>
                                        <p:tgtEl>
                                          <p:spTgt spid="87043">
                                            <p:txEl>
                                              <p:pRg st="8" end="8"/>
                                            </p:txEl>
                                          </p:spTgt>
                                        </p:tgtEl>
                                      </p:cBhvr>
                                      <p:to x="100000" y="100000"/>
                                    </p:animScale>
                                    <p:animScale>
                                      <p:cBhvr>
                                        <p:cTn id="163" dur="26">
                                          <p:stCondLst>
                                            <p:cond delay="1808"/>
                                          </p:stCondLst>
                                        </p:cTn>
                                        <p:tgtEl>
                                          <p:spTgt spid="87043">
                                            <p:txEl>
                                              <p:pRg st="8" end="8"/>
                                            </p:txEl>
                                          </p:spTgt>
                                        </p:tgtEl>
                                      </p:cBhvr>
                                      <p:to x="100000" y="95000"/>
                                    </p:animScale>
                                    <p:animScale>
                                      <p:cBhvr>
                                        <p:cTn id="164" dur="166" decel="50000">
                                          <p:stCondLst>
                                            <p:cond delay="1834"/>
                                          </p:stCondLst>
                                        </p:cTn>
                                        <p:tgtEl>
                                          <p:spTgt spid="8704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TotalTime>
  <Words>495</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Korean and Vietnam Wars</vt:lpstr>
      <vt:lpstr>1950: The Korean War (the Forgotten War)</vt:lpstr>
      <vt:lpstr>Korean War cont. . . </vt:lpstr>
      <vt:lpstr>1960s and early 1970s: The Vietnam War</vt:lpstr>
      <vt:lpstr>Vietnam War continued . . .</vt:lpstr>
    </vt:vector>
  </TitlesOfParts>
  <Company>Paulding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and Vietnam Wars</dc:title>
  <dc:creator>Brookelynn Ashworth</dc:creator>
  <cp:lastModifiedBy>Brookelynn Ashworth</cp:lastModifiedBy>
  <cp:revision>1</cp:revision>
  <dcterms:created xsi:type="dcterms:W3CDTF">2016-03-14T16:32:49Z</dcterms:created>
  <dcterms:modified xsi:type="dcterms:W3CDTF">2016-03-14T16:34:58Z</dcterms:modified>
</cp:coreProperties>
</file>