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9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6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3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48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6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8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1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agalleria.com/pictures-subjects/arab-bedouin-people/picture.arab-bedouin-people.isra10255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Diversity in Africa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SS7G4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22" y="646386"/>
            <a:ext cx="4904978" cy="3267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36" y="1429795"/>
            <a:ext cx="2433349" cy="300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1" y="873589"/>
            <a:ext cx="4363655" cy="32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Ashanti	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331" y="1750813"/>
            <a:ext cx="8045669" cy="39563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Religion is centered on a belief in a supreme god- </a:t>
            </a:r>
            <a:r>
              <a:rPr lang="en-US" sz="3200" dirty="0" err="1" smtClean="0">
                <a:solidFill>
                  <a:srgbClr val="0070C0"/>
                </a:solidFill>
              </a:rPr>
              <a:t>Nayme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err="1" smtClean="0"/>
              <a:t>Nayme’s</a:t>
            </a:r>
            <a:r>
              <a:rPr lang="en-US" sz="3200" dirty="0" smtClean="0"/>
              <a:t> children is believed to represent all the forces in the world </a:t>
            </a:r>
          </a:p>
          <a:p>
            <a:endParaRPr lang="en-US" sz="3200" dirty="0"/>
          </a:p>
          <a:p>
            <a:r>
              <a:rPr lang="en-US" sz="3200" dirty="0" smtClean="0"/>
              <a:t>Some Ashanti also practice Christianity &amp; Islam.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" y="1750813"/>
            <a:ext cx="2868280" cy="44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difference between…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An </a:t>
            </a:r>
            <a:r>
              <a:rPr lang="en-US" sz="3200" b="1" i="1" u="sng" dirty="0" smtClean="0">
                <a:solidFill>
                  <a:srgbClr val="0070C0"/>
                </a:solidFill>
              </a:rPr>
              <a:t>ethnic group </a:t>
            </a:r>
            <a:r>
              <a:rPr lang="en-US" sz="3200" b="1" i="1" dirty="0" smtClean="0">
                <a:solidFill>
                  <a:srgbClr val="0070C0"/>
                </a:solidFill>
              </a:rPr>
              <a:t>and a </a:t>
            </a:r>
            <a:r>
              <a:rPr lang="en-US" sz="3200" b="1" i="1" u="sng" dirty="0" smtClean="0">
                <a:solidFill>
                  <a:srgbClr val="0070C0"/>
                </a:solidFill>
              </a:rPr>
              <a:t>religious group</a:t>
            </a:r>
            <a:r>
              <a:rPr lang="en-US" sz="3200" b="1" i="1" dirty="0" smtClean="0">
                <a:solidFill>
                  <a:srgbClr val="0070C0"/>
                </a:solidFill>
              </a:rPr>
              <a:t>?  </a:t>
            </a:r>
          </a:p>
          <a:p>
            <a:endParaRPr lang="en-US" sz="3200" dirty="0" smtClean="0"/>
          </a:p>
          <a:p>
            <a:r>
              <a:rPr lang="en-US" sz="3200" dirty="0" smtClean="0"/>
              <a:t>(Think back to Unit 1 – hint: it’s a part of our vocabulary)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173421"/>
            <a:ext cx="10050517" cy="930165"/>
          </a:xfrm>
        </p:spPr>
        <p:txBody>
          <a:bodyPr/>
          <a:lstStyle/>
          <a:p>
            <a:r>
              <a:rPr lang="en-US" dirty="0" smtClean="0"/>
              <a:t>Religious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82870"/>
            <a:ext cx="4572000" cy="550216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-Group of people who </a:t>
            </a:r>
            <a:r>
              <a:rPr lang="en-US" sz="2800" u="sng" dirty="0" smtClean="0"/>
              <a:t>share a belief system in god or gods, with a specific set of rituals and literature</a:t>
            </a:r>
          </a:p>
          <a:p>
            <a:endParaRPr lang="en-US" sz="2800" dirty="0"/>
          </a:p>
          <a:p>
            <a:r>
              <a:rPr lang="en-US" sz="2400" dirty="0" smtClean="0"/>
              <a:t>Traditional beliefs, like </a:t>
            </a:r>
            <a:r>
              <a:rPr lang="en-US" sz="2400" dirty="0">
                <a:solidFill>
                  <a:srgbClr val="0070C0"/>
                </a:solidFill>
              </a:rPr>
              <a:t>animism</a:t>
            </a:r>
            <a:r>
              <a:rPr lang="en-US" sz="2400" dirty="0"/>
              <a:t> belief that all things (living and non-living including natural phenomenon such as wind) have a soul and some of these things may be held up as gods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Christianity, Islam, Judaism </a:t>
            </a:r>
            <a:r>
              <a:rPr lang="en-US" sz="2400" dirty="0" smtClean="0"/>
              <a:t>brought over to Africa through trade, colonization, &amp; migration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42" y="585216"/>
            <a:ext cx="6399061" cy="57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646" y="2222938"/>
            <a:ext cx="9720071" cy="4023360"/>
          </a:xfrm>
        </p:spPr>
        <p:txBody>
          <a:bodyPr/>
          <a:lstStyle/>
          <a:p>
            <a:r>
              <a:rPr lang="en-US" sz="3200" dirty="0" smtClean="0"/>
              <a:t>-Group of people who share </a:t>
            </a:r>
            <a:r>
              <a:rPr lang="en-US" sz="3200" u="sng" dirty="0" smtClean="0"/>
              <a:t>cultural ideas and beliefs that have been a part of their community for generations</a:t>
            </a:r>
            <a:r>
              <a:rPr lang="en-US" sz="3200" dirty="0" smtClean="0"/>
              <a:t>. </a:t>
            </a:r>
          </a:p>
          <a:p>
            <a:pPr lvl="1"/>
            <a:r>
              <a:rPr lang="en-US" sz="2800" dirty="0" smtClean="0"/>
              <a:t>Language, food, stories, shared history, celebrations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4000" dirty="0" smtClean="0">
                <a:solidFill>
                  <a:srgbClr val="0070C0"/>
                </a:solidFill>
              </a:rPr>
              <a:t>4 primary ethnic groups found in Africa: Ashanti, Arab, Swahili, Bantu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2" y="1734208"/>
            <a:ext cx="6337737" cy="4540468"/>
          </a:xfrm>
        </p:spPr>
        <p:txBody>
          <a:bodyPr/>
          <a:lstStyle/>
          <a:p>
            <a:r>
              <a:rPr lang="en-US" sz="2800" dirty="0" smtClean="0"/>
              <a:t>Migrated </a:t>
            </a:r>
            <a:r>
              <a:rPr lang="en-US" sz="2800" u="sng" dirty="0" smtClean="0"/>
              <a:t>to the North Africa region around 600 AD </a:t>
            </a:r>
            <a:r>
              <a:rPr lang="en-US" sz="2800" dirty="0" smtClean="0"/>
              <a:t>(Muslim armies arrived in Egypt, remember?) </a:t>
            </a:r>
          </a:p>
          <a:p>
            <a:r>
              <a:rPr lang="en-US" sz="2800" dirty="0" smtClean="0"/>
              <a:t>-From there, Arab armies, traders, scholars spread throughout the region </a:t>
            </a:r>
          </a:p>
          <a:p>
            <a:r>
              <a:rPr lang="en-US" sz="2800" dirty="0" smtClean="0"/>
              <a:t>They took Islam and the Arabic language around with them.  However, there are some Arabs in the North Africa region that are followers of Christianity.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11" y="429940"/>
            <a:ext cx="4723062" cy="4898804"/>
          </a:xfrm>
          <a:prstGeom prst="rect">
            <a:avLst/>
          </a:prstGeom>
        </p:spPr>
      </p:pic>
      <p:pic>
        <p:nvPicPr>
          <p:cNvPr id="5" name="Picture 5" descr="Arab man riding a donkey, Hebron. West Bank, Occupied Territories (Israel)">
            <a:hlinkClick r:id="rId3" tooltip="isra10255: Arab man riding a donkey, Hebron. West Bank, Occupied Territories (Israel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52" y="3184634"/>
            <a:ext cx="232886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Swahili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559" y="220717"/>
            <a:ext cx="6526924" cy="6088643"/>
          </a:xfrm>
        </p:spPr>
        <p:txBody>
          <a:bodyPr/>
          <a:lstStyle/>
          <a:p>
            <a:r>
              <a:rPr lang="en-US" sz="3600" dirty="0" smtClean="0"/>
              <a:t>Indian Ocean Trade brought </a:t>
            </a:r>
            <a:r>
              <a:rPr lang="en-US" sz="3600" u="sng" dirty="0" smtClean="0"/>
              <a:t>religion and language to the eastern coast of Africa</a:t>
            </a:r>
            <a:r>
              <a:rPr lang="en-US" sz="3600" u="sng" dirty="0"/>
              <a:t> </a:t>
            </a:r>
          </a:p>
          <a:p>
            <a:pPr lvl="1"/>
            <a:r>
              <a:rPr lang="en-US" sz="3200" u="sng" dirty="0" smtClean="0"/>
              <a:t>Islam</a:t>
            </a:r>
            <a:r>
              <a:rPr lang="en-US" sz="3200" dirty="0" smtClean="0"/>
              <a:t> religion</a:t>
            </a:r>
          </a:p>
          <a:p>
            <a:pPr lvl="1"/>
            <a:r>
              <a:rPr lang="en-US" sz="3200" dirty="0" smtClean="0"/>
              <a:t>Arabic, Persian, and Bantu language. </a:t>
            </a:r>
          </a:p>
          <a:p>
            <a:endParaRPr lang="en-US" sz="3600" dirty="0" smtClean="0"/>
          </a:p>
          <a:p>
            <a:r>
              <a:rPr lang="en-US" sz="3600" dirty="0" smtClean="0"/>
              <a:t>Visitors of this new melting pot called these people “Swahili” from Arabic name “</a:t>
            </a:r>
            <a:r>
              <a:rPr lang="en-US" sz="3600" dirty="0" err="1" smtClean="0"/>
              <a:t>sawahil</a:t>
            </a:r>
            <a:r>
              <a:rPr lang="en-US" sz="3600" dirty="0" smtClean="0"/>
              <a:t> al-</a:t>
            </a:r>
            <a:r>
              <a:rPr lang="en-US" sz="3600" dirty="0" err="1" smtClean="0"/>
              <a:t>sudan</a:t>
            </a:r>
            <a:r>
              <a:rPr lang="en-US" sz="3600" dirty="0" smtClean="0"/>
              <a:t>” meaning “Shores of the Blacks”</a:t>
            </a:r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682" y="2084832"/>
            <a:ext cx="3752193" cy="40127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875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1686910"/>
            <a:ext cx="6369269" cy="4020207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One of the original ethnic groups in Africa </a:t>
            </a:r>
            <a:r>
              <a:rPr lang="en-US" sz="2800" dirty="0" smtClean="0"/>
              <a:t>– began migrating from the Sahara region down to the central and southern parts over 2,000 years ago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9889" y="149773"/>
            <a:ext cx="5080000" cy="6400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528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572" y="585216"/>
            <a:ext cx="5336627" cy="572414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More than 300 languages </a:t>
            </a:r>
            <a:r>
              <a:rPr lang="en-US" sz="2800" dirty="0"/>
              <a:t>spoken south of the equator can be traced back to the original Bantu peoples. </a:t>
            </a:r>
          </a:p>
          <a:p>
            <a:r>
              <a:rPr lang="en-US" sz="2800" dirty="0"/>
              <a:t>Today, there are many different ethnic groups that can be traced back to original Bantus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Many have </a:t>
            </a:r>
            <a:r>
              <a:rPr lang="en-US" sz="2800" u="sng" dirty="0" smtClean="0"/>
              <a:t>traditional beliefs (power of ancestors in everyday life).</a:t>
            </a:r>
            <a:endParaRPr lang="en-US" sz="2800" u="sng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“Migration by Bantu-Speakers seems like a likely mechanism for the southward spread of iron.” –The Earth and Its People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8" y="1821758"/>
            <a:ext cx="2815021" cy="42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Ashanti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2" y="1639614"/>
            <a:ext cx="6006662" cy="4493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in the modern country of </a:t>
            </a:r>
            <a:r>
              <a:rPr lang="en-US" sz="2800" u="sng" dirty="0" smtClean="0"/>
              <a:t>Ghana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Founded in 1701 with help of a holy man with a golden stool who then gave it to the first Ashanti king.  </a:t>
            </a:r>
          </a:p>
          <a:p>
            <a:r>
              <a:rPr lang="en-US" sz="2800" dirty="0" smtClean="0"/>
              <a:t>According to legend – stool came from the sky and landed in the lap of </a:t>
            </a:r>
            <a:r>
              <a:rPr lang="en-US" sz="2800" dirty="0" err="1" smtClean="0"/>
              <a:t>Osei</a:t>
            </a:r>
            <a:r>
              <a:rPr lang="en-US" sz="2800" dirty="0" smtClean="0"/>
              <a:t> Tutu</a:t>
            </a:r>
          </a:p>
          <a:p>
            <a:pPr lvl="1"/>
            <a:r>
              <a:rPr lang="en-US" sz="2400" dirty="0" smtClean="0"/>
              <a:t>This stool </a:t>
            </a:r>
            <a:r>
              <a:rPr lang="en-US" sz="2400" u="sng" dirty="0" smtClean="0"/>
              <a:t>symbolizes the Ashanti power and the kingdom will last as long as the golden stool remains in the hands of the Ashanti king </a:t>
            </a:r>
            <a:endParaRPr lang="en-US" sz="2400" u="sng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3503" y="5533"/>
            <a:ext cx="3048000" cy="2884488"/>
          </a:xfrm>
          <a:prstGeom prst="rect">
            <a:avLst/>
          </a:prstGeom>
          <a:ln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60" y="2890021"/>
            <a:ext cx="4516820" cy="35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1192</TotalTime>
  <Words>471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Diversity in Africa </vt:lpstr>
      <vt:lpstr>Remember the difference between…</vt:lpstr>
      <vt:lpstr>Religious group</vt:lpstr>
      <vt:lpstr>Ethnic Group</vt:lpstr>
      <vt:lpstr>Arabs</vt:lpstr>
      <vt:lpstr>Swahili</vt:lpstr>
      <vt:lpstr>Bantu</vt:lpstr>
      <vt:lpstr>Bantu Migration</vt:lpstr>
      <vt:lpstr>Ashanti </vt:lpstr>
      <vt:lpstr>Ashanti continued 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in Africa</dc:title>
  <dc:creator>Brookelynn Ashworth</dc:creator>
  <cp:lastModifiedBy>Brookelynn Ashworth</cp:lastModifiedBy>
  <cp:revision>19</cp:revision>
  <dcterms:created xsi:type="dcterms:W3CDTF">2015-11-11T17:35:56Z</dcterms:created>
  <dcterms:modified xsi:type="dcterms:W3CDTF">2015-11-19T14:09:19Z</dcterms:modified>
</cp:coreProperties>
</file>