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76" r:id="rId4"/>
    <p:sldId id="257" r:id="rId5"/>
    <p:sldId id="258" r:id="rId6"/>
    <p:sldId id="259" r:id="rId7"/>
    <p:sldId id="262" r:id="rId8"/>
    <p:sldId id="263" r:id="rId9"/>
    <p:sldId id="264" r:id="rId10"/>
    <p:sldId id="261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D5E0-5D5F-4CA7-90D8-C19850888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F301-0155-48EE-A108-4C31C82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31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1460-F082-4340-9E20-5EC7F7F14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3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2589-6788-4F72-9572-CFDAAAACB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8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EAA3-67AE-4584-AC07-3031E782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3762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7A0D-BA91-4882-83B4-0C0728E69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0541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C7CBF-0974-428E-AF7B-FD65B4EE5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63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C8E8-F069-4E82-8912-3E5E77FF7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5412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E645D-C47A-47D7-9F0F-C35AC916E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952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74D6-271C-4275-9A14-309CD2870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5399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BBEF-C8D8-469B-899E-89D61B9A7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B2-C16F-4E93-8B08-F3B454474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3376-075D-475B-B7A9-573112261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893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7BE6-7405-4838-82D0-3118F0D0D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549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FE00-93A7-4A80-967F-CBB32F4A3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6055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C5D4-DFCF-4AA7-B3E9-0DB9DF5B6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999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4A9B-954A-4B51-8786-51A45C170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157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ACB8-CA57-4AE2-BF0E-38AE8955B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74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CED05-2FCE-4694-AA75-2B1AB569D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024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A10E-43C6-4ACA-857E-A448C25E8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59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75B3-090E-4708-A58C-7917BDCA6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51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6311-12E6-4D1B-BB84-366215C7D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33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4537-9D9E-45D6-9239-0CAF7DBE4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101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3FBEF-09FC-4743-820D-6C0FD817B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38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8E59-F967-4FC5-B22F-2F402AAD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6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F418B-6F3F-4AEB-82E8-38B10E8A6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07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1EC4-AC21-4D62-9927-E4FFC5370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344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10C7-0011-478F-942A-E54C582E0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70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90D2-44D9-4C32-B2A7-F9A6955F4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8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8FF0-AC97-45AD-B193-3018571A6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0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FD09B-DC44-495F-8F5B-DAC1D70BC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3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B6A0-F467-4444-8CF9-017F7DAF8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96D0-230F-4E63-A0FE-BE925B9C6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7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78E6-1340-4DA0-8733-8308C1DC9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24CEC4B-7B21-4F00-A996-08656C00B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04B70E-4823-4E66-AECD-94160FD8F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7EC69-925E-4FB1-B362-6883EDF83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7" descr="an-lav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257800"/>
            <a:ext cx="66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9/29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 a scratch sheet of paper, write either </a:t>
            </a:r>
            <a:r>
              <a:rPr lang="en-US" sz="3600" dirty="0" smtClean="0">
                <a:solidFill>
                  <a:schemeClr val="accent1"/>
                </a:solidFill>
              </a:rPr>
              <a:t>Palestinians or Israelis </a:t>
            </a:r>
            <a:r>
              <a:rPr lang="en-US" sz="3600" dirty="0" smtClean="0"/>
              <a:t>– Which do you support? </a:t>
            </a:r>
          </a:p>
          <a:p>
            <a:r>
              <a:rPr lang="en-US" sz="3600" dirty="0" smtClean="0"/>
              <a:t>After, write 3 bullet points/phrases to back up your argument </a:t>
            </a:r>
          </a:p>
          <a:p>
            <a:r>
              <a:rPr lang="en-US" sz="3600" dirty="0" smtClean="0"/>
              <a:t>We will share in </a:t>
            </a:r>
            <a:r>
              <a:rPr lang="en-US" sz="3600" u="sng" dirty="0" smtClean="0"/>
              <a:t>5 minutes! </a:t>
            </a:r>
            <a:r>
              <a:rPr lang="en-US" sz="3600" i="1" dirty="0" smtClean="0">
                <a:solidFill>
                  <a:schemeClr val="accent1"/>
                </a:solidFill>
              </a:rPr>
              <a:t>Use your notes for help! </a:t>
            </a:r>
            <a:endParaRPr lang="en-US" sz="3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30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Conflicts in the Middle East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CC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200" b="1" u="sng" dirty="0" smtClean="0"/>
              <a:t>OVER LAND</a:t>
            </a:r>
          </a:p>
          <a:p>
            <a:pPr eaLnBrk="1" hangingPunct="1"/>
            <a:r>
              <a:rPr lang="en-US" altLang="en-US" sz="3000" dirty="0" smtClean="0"/>
              <a:t>Israeli – Arab Wars</a:t>
            </a:r>
          </a:p>
          <a:p>
            <a:pPr eaLnBrk="1" hangingPunct="1"/>
            <a:r>
              <a:rPr lang="en-US" altLang="en-US" sz="3000" dirty="0" smtClean="0"/>
              <a:t>Kurds wanting independence from Turkey, Iran, Syria, and Iraq</a:t>
            </a:r>
          </a:p>
          <a:p>
            <a:pPr eaLnBrk="1" hangingPunct="1"/>
            <a:r>
              <a:rPr lang="en-US" altLang="en-US" sz="3000" dirty="0" smtClean="0"/>
              <a:t>Iraq invading Iran and later Kuwait for oil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CC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200" b="1" u="sng" smtClean="0"/>
              <a:t>OVER RELIGION</a:t>
            </a:r>
          </a:p>
          <a:p>
            <a:pPr eaLnBrk="1" hangingPunct="1"/>
            <a:r>
              <a:rPr lang="en-US" altLang="en-US" sz="3000" smtClean="0"/>
              <a:t>Israeli (Jews) – Arab (Muslims) Wars</a:t>
            </a:r>
          </a:p>
          <a:p>
            <a:pPr eaLnBrk="1" hangingPunct="1"/>
            <a:r>
              <a:rPr lang="en-US" altLang="en-US" sz="3000" smtClean="0"/>
              <a:t>Sunni Muslims vs Shi’ites Muslims in Iraq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So, is it </a:t>
            </a:r>
            <a:r>
              <a:rPr lang="en-US" altLang="en-US" sz="4000" b="1" smtClean="0">
                <a:solidFill>
                  <a:srgbClr val="CC3300"/>
                </a:solidFill>
              </a:rPr>
              <a:t>Palestine</a:t>
            </a:r>
            <a:r>
              <a:rPr lang="en-US" altLang="en-US" sz="4000" smtClean="0"/>
              <a:t> or </a:t>
            </a:r>
            <a:r>
              <a:rPr lang="en-US" altLang="en-US" sz="4000" b="1" smtClean="0">
                <a:solidFill>
                  <a:srgbClr val="CC3300"/>
                </a:solidFill>
              </a:rPr>
              <a:t>Israel</a:t>
            </a:r>
            <a:r>
              <a:rPr lang="en-US" altLang="en-US" sz="4000" smtClean="0"/>
              <a:t>?</a:t>
            </a:r>
            <a:br>
              <a:rPr lang="en-US" altLang="en-US" sz="4000" smtClean="0"/>
            </a:br>
            <a:r>
              <a:rPr lang="en-US" altLang="en-US" sz="4000" smtClean="0"/>
              <a:t>Depends on WHEN you ask...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r="13779"/>
          <a:stretch>
            <a:fillRect/>
          </a:stretch>
        </p:blipFill>
        <p:spPr>
          <a:xfrm>
            <a:off x="485775" y="1600200"/>
            <a:ext cx="3981450" cy="449580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76400" y="5715000"/>
            <a:ext cx="1676400" cy="8223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BEFORE 1948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67400" y="5715000"/>
            <a:ext cx="1676400" cy="8223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AFTER 1948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Can BOTH flags fly </a:t>
            </a:r>
            <a:br>
              <a:rPr lang="en-US" altLang="en-US" smtClean="0"/>
            </a:br>
            <a:r>
              <a:rPr lang="en-US" altLang="en-US" smtClean="0"/>
              <a:t>in the same region? 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"/>
          <a:stretch>
            <a:fillRect/>
          </a:stretch>
        </p:blipFill>
        <p:spPr>
          <a:xfrm>
            <a:off x="381000" y="3429000"/>
            <a:ext cx="4030663" cy="22764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876800" y="2590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CCFF"/>
                </a:solidFill>
              </a:rPr>
              <a:t>Israeli – Jewish Flag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</a:rPr>
              <a:t>Palestinian – Arab Flag</a:t>
            </a: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429000"/>
            <a:ext cx="3657600" cy="233521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2800" smtClean="0"/>
              <a:t>The United Nations in 1947 created a plan to create a Palestinian State and a Jewish State.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5029200" cy="5029200"/>
          </a:xfr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676400" cy="95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"/>
          <a:stretch>
            <a:fillRect/>
          </a:stretch>
        </p:blipFill>
        <p:spPr bwMode="auto">
          <a:xfrm>
            <a:off x="304800" y="3429000"/>
            <a:ext cx="1676400" cy="94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4000" smtClean="0"/>
              <a:t>So, what has happened between THEN (1947) and NOW (2008)?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4038600" cy="4525963"/>
          </a:xfrm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1938"/>
            <a:ext cx="80010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Let’s look at this map again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>
                <a:solidFill>
                  <a:srgbClr val="99CCFF"/>
                </a:solidFill>
              </a:rPr>
              <a:t>SS7H2c</a:t>
            </a:r>
            <a:br>
              <a:rPr lang="en-US" altLang="en-US" sz="3600" dirty="0" smtClean="0">
                <a:solidFill>
                  <a:srgbClr val="99CCFF"/>
                </a:solidFill>
              </a:rPr>
            </a:br>
            <a:r>
              <a:rPr lang="en-US" altLang="en-US" sz="3600" dirty="0" smtClean="0">
                <a:solidFill>
                  <a:srgbClr val="99CCFF"/>
                </a:solidFill>
              </a:rPr>
              <a:t>ESSENTIAL QUESTION</a:t>
            </a:r>
            <a:r>
              <a:rPr lang="en-US" altLang="en-US" sz="3200" dirty="0" smtClean="0">
                <a:solidFill>
                  <a:srgbClr val="99CCFF"/>
                </a:solidFill>
              </a:rPr>
              <a:t/>
            </a:r>
            <a:br>
              <a:rPr lang="en-US" altLang="en-US" sz="3200" dirty="0" smtClean="0">
                <a:solidFill>
                  <a:srgbClr val="99CCFF"/>
                </a:solidFill>
              </a:rPr>
            </a:br>
            <a:r>
              <a:rPr lang="en-US" altLang="en-US" sz="3200" dirty="0" smtClean="0">
                <a:solidFill>
                  <a:srgbClr val="99CCFF"/>
                </a:solidFill>
              </a:rPr>
              <a:t/>
            </a:r>
            <a:br>
              <a:rPr lang="en-US" altLang="en-US" sz="3200" dirty="0" smtClean="0">
                <a:solidFill>
                  <a:srgbClr val="99CCFF"/>
                </a:solidFill>
              </a:rPr>
            </a:br>
            <a:r>
              <a:rPr lang="en-US" altLang="en-US" dirty="0" smtClean="0"/>
              <a:t> Will the fighting between Arabs and Jews over the same holy land ever end?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dirty="0" smtClean="0"/>
              <a:t>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CC00"/>
                </a:solidFill>
              </a:rPr>
              <a:t>  Concept:</a:t>
            </a:r>
          </a:p>
          <a:p>
            <a:pPr eaLnBrk="1" hangingPunct="1"/>
            <a:r>
              <a:rPr lang="en-US" altLang="en-US" sz="2400" smtClean="0">
                <a:solidFill>
                  <a:srgbClr val="FFCC00"/>
                </a:solidFill>
              </a:rPr>
              <a:t>Conflict Creates Change</a:t>
            </a:r>
          </a:p>
          <a:p>
            <a:pPr eaLnBrk="1" hangingPunct="1"/>
            <a:endParaRPr lang="en-US" altLang="en-US" smtClean="0">
              <a:solidFill>
                <a:srgbClr val="FFCC00"/>
              </a:solidFill>
            </a:endParaRPr>
          </a:p>
          <a:p>
            <a:pPr eaLnBrk="1" hangingPunct="1"/>
            <a:endParaRPr lang="en-US" altLang="en-US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2800" smtClean="0"/>
              <a:t>The name for the armed conflicts between Jews and Arabs in 1948, 1967, and 1973 is known as</a:t>
            </a:r>
            <a:r>
              <a:rPr lang="en-US" altLang="en-US" sz="400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48768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FF0000"/>
                </a:solidFill>
              </a:rPr>
              <a:t>	ARAB – ISRAELI WARS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86000"/>
            <a:ext cx="4167188" cy="43211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2400" smtClean="0"/>
              <a:t>Conflict Creates Change </a:t>
            </a:r>
            <a:br>
              <a:rPr lang="en-US" altLang="en-US" sz="2400" smtClean="0"/>
            </a:br>
            <a:r>
              <a:rPr lang="en-US" altLang="en-US" sz="2400" smtClean="0"/>
              <a:t>&amp;</a:t>
            </a:r>
            <a:br>
              <a:rPr lang="en-US" altLang="en-US" sz="2400" smtClean="0"/>
            </a:br>
            <a:r>
              <a:rPr lang="en-US" altLang="en-US" sz="2400" smtClean="0"/>
              <a:t>Conflict Resolution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038600" cy="4602163"/>
          </a:xfrm>
          <a:solidFill>
            <a:srgbClr val="FFCC0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u="sng" smtClean="0">
                <a:solidFill>
                  <a:schemeClr val="accent2"/>
                </a:solidFill>
              </a:rPr>
              <a:t>PEACE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1964 – Creation of the PLO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1978 – Camp David Accords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1979 – Israel &amp; Egypt peace 	treaty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1993 – Oslo Accords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1994 – Israel &amp; Jordan peace 	treaty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3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20484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602163"/>
          </a:xfrm>
          <a:solidFill>
            <a:srgbClr val="FFCC0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600" b="1" u="sng" smtClean="0">
                <a:solidFill>
                  <a:srgbClr val="FF0000"/>
                </a:solidFill>
              </a:rPr>
              <a:t>WAR</a:t>
            </a:r>
            <a:endParaRPr lang="en-US" altLang="en-US" b="1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1948 - Independence War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1956 - Suez Canal Crisis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1967 - Six Days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1972 - Munich Massacre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1973 - Yom Kippur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1987 - 1</a:t>
            </a:r>
            <a:r>
              <a:rPr lang="en-US" altLang="en-US" sz="2300" baseline="30000" smtClean="0"/>
              <a:t>st</a:t>
            </a:r>
            <a:r>
              <a:rPr lang="en-US" altLang="en-US" sz="2300" smtClean="0"/>
              <a:t> Intifada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smtClean="0"/>
              <a:t>2000 - 2</a:t>
            </a:r>
            <a:r>
              <a:rPr lang="en-US" altLang="en-US" sz="2300" baseline="30000" smtClean="0"/>
              <a:t>nd</a:t>
            </a:r>
            <a:r>
              <a:rPr lang="en-US" altLang="en-US" sz="2300" smtClean="0"/>
              <a:t> Intifada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Countless massacres and suicide bombings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en-US" sz="3200" smtClean="0"/>
              <a:t>The P.L.O. </a:t>
            </a:r>
            <a:br>
              <a:rPr lang="en-US" altLang="en-US" sz="3200" smtClean="0"/>
            </a:br>
            <a:r>
              <a:rPr lang="en-US" altLang="en-US" sz="3200" smtClean="0"/>
              <a:t>(Palestine Liberation Organization) </a:t>
            </a:r>
            <a:br>
              <a:rPr lang="en-US" altLang="en-US" sz="3200" smtClean="0"/>
            </a:br>
            <a:r>
              <a:rPr lang="en-US" altLang="en-US" sz="3200" smtClean="0"/>
              <a:t>was formed to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2590800"/>
            <a:ext cx="2514600" cy="3962400"/>
          </a:xfrm>
          <a:solidFill>
            <a:srgbClr val="FFCC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Protect the rights of Palestinian refugees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Provide political leadership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Get rid of Israel by force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Create a country for the Palestinian Arabs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2590800"/>
            <a:ext cx="2640013" cy="3962400"/>
          </a:xfrm>
          <a:noFill/>
        </p:spPr>
      </p:pic>
      <p:pic>
        <p:nvPicPr>
          <p:cNvPr id="215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3109913" cy="4038600"/>
          </a:xfr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77000" y="1981200"/>
            <a:ext cx="220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Yassir Arafat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>
                <a:solidFill>
                  <a:srgbClr val="99CCFF"/>
                </a:solidFill>
              </a:rPr>
              <a:t>SS7H2c</a:t>
            </a:r>
            <a:r>
              <a:rPr lang="en-US" altLang="en-US" sz="3200" smtClean="0">
                <a:solidFill>
                  <a:srgbClr val="99CCFF"/>
                </a:solidFill>
              </a:rPr>
              <a:t/>
            </a:r>
            <a:br>
              <a:rPr lang="en-US" altLang="en-US" sz="3200" smtClean="0">
                <a:solidFill>
                  <a:srgbClr val="99CCFF"/>
                </a:solidFill>
              </a:rPr>
            </a:br>
            <a:r>
              <a:rPr lang="en-US" altLang="en-US" sz="3200" smtClean="0">
                <a:solidFill>
                  <a:srgbClr val="99CCFF"/>
                </a:solidFill>
              </a:rPr>
              <a:t/>
            </a:r>
            <a:br>
              <a:rPr lang="en-US" altLang="en-US" sz="3200" smtClean="0">
                <a:solidFill>
                  <a:srgbClr val="99CCFF"/>
                </a:solidFill>
              </a:rPr>
            </a:br>
            <a:r>
              <a:rPr lang="en-US" altLang="en-US" smtClean="0"/>
              <a:t>Describe how land and religion are reasons for continuing conflicts in the Middle East. 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mtClean="0"/>
              <a:t> 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CC00"/>
                </a:solidFill>
              </a:rPr>
              <a:t>  Concept:</a:t>
            </a:r>
          </a:p>
          <a:p>
            <a:pPr eaLnBrk="1" hangingPunct="1"/>
            <a:r>
              <a:rPr lang="en-US" altLang="en-US" sz="2400" smtClean="0">
                <a:solidFill>
                  <a:srgbClr val="FFCC00"/>
                </a:solidFill>
              </a:rPr>
              <a:t>Conflict Creates Change</a:t>
            </a:r>
          </a:p>
          <a:p>
            <a:pPr eaLnBrk="1" hangingPunct="1"/>
            <a:endParaRPr lang="en-US" altLang="en-US" smtClean="0">
              <a:solidFill>
                <a:srgbClr val="FFCC00"/>
              </a:solidFill>
            </a:endParaRPr>
          </a:p>
          <a:p>
            <a:pPr eaLnBrk="1" hangingPunct="1"/>
            <a:endParaRPr lang="en-US" altLang="en-US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altLang="en-US" sz="2600" smtClean="0"/>
              <a:t>Why would Israel NOT accept the formula for peace according to the map on the right?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8075"/>
            <a:ext cx="9296400" cy="58467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CCFF"/>
                </a:solidFill>
              </a:rPr>
              <a:t>Vocabulary Words To Know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962400" cy="4419600"/>
          </a:xfrm>
        </p:spPr>
        <p:txBody>
          <a:bodyPr/>
          <a:lstStyle/>
          <a:p>
            <a:pPr eaLnBrk="1" hangingPunct="1"/>
            <a:endParaRPr lang="en-US" altLang="en-US" sz="4000" smtClean="0"/>
          </a:p>
          <a:p>
            <a:pPr eaLnBrk="1" hangingPunct="1"/>
            <a:r>
              <a:rPr lang="en-US" altLang="en-US" sz="4000" smtClean="0"/>
              <a:t>Arab-Israeli Wars</a:t>
            </a:r>
          </a:p>
          <a:p>
            <a:pPr eaLnBrk="1" hangingPunct="1"/>
            <a:r>
              <a:rPr lang="en-US" altLang="en-US" sz="4000" smtClean="0"/>
              <a:t>Camp David Accords</a:t>
            </a:r>
          </a:p>
          <a:p>
            <a:pPr eaLnBrk="1" hangingPunct="1"/>
            <a:r>
              <a:rPr lang="en-US" altLang="en-US" sz="4000" smtClean="0"/>
              <a:t>Intifada</a:t>
            </a:r>
          </a:p>
          <a:p>
            <a:pPr eaLnBrk="1" hangingPunct="1"/>
            <a:endParaRPr lang="en-US" altLang="en-US" sz="4000" smtClean="0"/>
          </a:p>
          <a:p>
            <a:pPr eaLnBrk="1" hangingPunct="1"/>
            <a:endParaRPr lang="en-US" altLang="en-US" sz="400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3962400" cy="4419600"/>
          </a:xfrm>
        </p:spPr>
        <p:txBody>
          <a:bodyPr/>
          <a:lstStyle/>
          <a:p>
            <a:pPr eaLnBrk="1" hangingPunct="1"/>
            <a:endParaRPr lang="en-US" altLang="en-US" sz="4000" smtClean="0"/>
          </a:p>
          <a:p>
            <a:pPr eaLnBrk="1" hangingPunct="1"/>
            <a:r>
              <a:rPr lang="en-US" altLang="en-US" sz="4000" smtClean="0"/>
              <a:t>Palestinians</a:t>
            </a:r>
          </a:p>
          <a:p>
            <a:pPr eaLnBrk="1" hangingPunct="1"/>
            <a:r>
              <a:rPr lang="en-US" altLang="en-US" sz="4000" smtClean="0"/>
              <a:t>P.L.O.</a:t>
            </a:r>
          </a:p>
          <a:p>
            <a:pPr eaLnBrk="1" hangingPunct="1"/>
            <a:r>
              <a:rPr lang="en-US" altLang="en-US" sz="4000" smtClean="0"/>
              <a:t>Refugee</a:t>
            </a:r>
          </a:p>
          <a:p>
            <a:pPr eaLnBrk="1" hangingPunct="1"/>
            <a:endParaRPr lang="en-US" alt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ARAB - ISRAELI  WARS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series of wars between </a:t>
            </a:r>
            <a:r>
              <a:rPr lang="en-US" altLang="en-US" dirty="0" smtClean="0">
                <a:solidFill>
                  <a:srgbClr val="FF0000"/>
                </a:solidFill>
              </a:rPr>
              <a:t>1948 and 1973 </a:t>
            </a:r>
            <a:r>
              <a:rPr lang="en-US" altLang="en-US" dirty="0" smtClean="0"/>
              <a:t>that were fought between </a:t>
            </a:r>
            <a:r>
              <a:rPr lang="en-US" altLang="en-US" dirty="0" smtClean="0">
                <a:solidFill>
                  <a:srgbClr val="FF0000"/>
                </a:solidFill>
              </a:rPr>
              <a:t>Israel </a:t>
            </a:r>
            <a:r>
              <a:rPr lang="en-US" altLang="en-US" dirty="0" smtClean="0"/>
              <a:t>and the Arab countries of </a:t>
            </a:r>
            <a:r>
              <a:rPr lang="en-US" altLang="en-US" dirty="0" smtClean="0">
                <a:solidFill>
                  <a:srgbClr val="FF0000"/>
                </a:solidFill>
              </a:rPr>
              <a:t>Iraq, Syria, Egypt, Jordan, and Lebanon</a:t>
            </a:r>
            <a:r>
              <a:rPr lang="en-US" altLang="en-US" dirty="0" smtClean="0"/>
              <a:t> (fought over control of </a:t>
            </a:r>
            <a:r>
              <a:rPr lang="en-US" altLang="en-US" dirty="0" smtClean="0">
                <a:solidFill>
                  <a:srgbClr val="FF0000"/>
                </a:solidFill>
              </a:rPr>
              <a:t>territory in Palestine</a:t>
            </a:r>
            <a:r>
              <a:rPr lang="en-US" altLang="en-US" dirty="0" smtClean="0"/>
              <a:t>) </a:t>
            </a:r>
          </a:p>
        </p:txBody>
      </p:sp>
      <p:pic>
        <p:nvPicPr>
          <p:cNvPr id="6148" name="Content Placeholder 4" descr="Palestinian and Israeli conflic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17713"/>
            <a:ext cx="3810000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PALESTINIANS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5500" dirty="0" smtClean="0">
                <a:solidFill>
                  <a:srgbClr val="FF0000"/>
                </a:solidFill>
              </a:rPr>
              <a:t>Arabs who live in the region occupied by Israel.  </a:t>
            </a:r>
            <a:r>
              <a:rPr lang="en-US" altLang="en-US" sz="5500" dirty="0" smtClean="0">
                <a:solidFill>
                  <a:srgbClr val="99CC00"/>
                </a:solidFill>
              </a:rPr>
              <a:t>They are fighting for independence.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P. L. O.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C66FF"/>
                </a:solidFill>
              </a:rPr>
              <a:t>Palestinian Liberation Organization </a:t>
            </a:r>
            <a:r>
              <a:rPr lang="en-US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formed in 1964; </a:t>
            </a:r>
            <a:r>
              <a:rPr lang="en-US" altLang="en-US" sz="3200" dirty="0" smtClean="0">
                <a:solidFill>
                  <a:srgbClr val="FF0000"/>
                </a:solidFill>
              </a:rPr>
              <a:t>organization formed to protect the rights of Palestinians</a:t>
            </a:r>
          </a:p>
        </p:txBody>
      </p:sp>
      <p:pic>
        <p:nvPicPr>
          <p:cNvPr id="8196" name="Content Placeholder 4" descr="Yasser Arafa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887538"/>
            <a:ext cx="2765425" cy="3903662"/>
          </a:xfrm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343400" y="5943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Swis721 Ex BT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Swis721 Ex BT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Swis721 Ex BT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Swis721 Ex BT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Swis721 Ex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Swis721 Ex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Swis721 Ex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Swis721 Ex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Swis721 Ex B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Yasser Arafat: Most influential leader of the PLO’s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REFUGEE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99FFCC"/>
                </a:solidFill>
              </a:rPr>
              <a:t>a person forced to seek refuge or safety in another country because of </a:t>
            </a:r>
            <a:r>
              <a:rPr lang="en-US" altLang="en-US" sz="4800" dirty="0" smtClean="0">
                <a:solidFill>
                  <a:srgbClr val="FF0000"/>
                </a:solidFill>
              </a:rPr>
              <a:t>war or other political or natural disruption in their home country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INTIFADA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6200" dirty="0" smtClean="0">
                <a:solidFill>
                  <a:srgbClr val="FFFF00"/>
                </a:solidFill>
              </a:rPr>
              <a:t>revolt by Palestinian Arabs to </a:t>
            </a:r>
            <a:r>
              <a:rPr lang="en-US" altLang="en-US" sz="6200" dirty="0" smtClean="0">
                <a:solidFill>
                  <a:srgbClr val="FF0000"/>
                </a:solidFill>
              </a:rPr>
              <a:t>protest Israeli occupation of Palestinian-claimed 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DAVID ACCORDS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99CCFF"/>
                </a:solidFill>
              </a:rPr>
              <a:t>1979 peace agreement between Egypt and Israel hosted </a:t>
            </a:r>
            <a:r>
              <a:rPr lang="en-US" altLang="en-US" sz="3200" dirty="0" smtClean="0">
                <a:solidFill>
                  <a:srgbClr val="FF0000"/>
                </a:solidFill>
              </a:rPr>
              <a:t>at Camp David, Maryland by President Jimmy Carter </a:t>
            </a:r>
          </a:p>
        </p:txBody>
      </p:sp>
      <p:pic>
        <p:nvPicPr>
          <p:cNvPr id="11268" name="Content Placeholder 4" descr="Camp David Accords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278313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halkboard">
  <a:themeElements>
    <a:clrScheme name="echalkboar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halkboard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alkbo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alkbo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alkbo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alkbo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alkbo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alkbo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alkbo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451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CAC Futura Casual</vt:lpstr>
      <vt:lpstr>Swis721 Ex BT</vt:lpstr>
      <vt:lpstr>Times New Roman</vt:lpstr>
      <vt:lpstr>Wingdings</vt:lpstr>
      <vt:lpstr>Default Design</vt:lpstr>
      <vt:lpstr>echalkboard</vt:lpstr>
      <vt:lpstr>1_Default Design</vt:lpstr>
      <vt:lpstr>Warm Up 9/29</vt:lpstr>
      <vt:lpstr>        SS7H2c  Describe how land and religion are reasons for continuing conflicts in the Middle East.    </vt:lpstr>
      <vt:lpstr>Vocabulary Words To Know</vt:lpstr>
      <vt:lpstr>ARAB - ISRAELI  WARS</vt:lpstr>
      <vt:lpstr>PALESTINIANS</vt:lpstr>
      <vt:lpstr>P. L. O.</vt:lpstr>
      <vt:lpstr>REFUGEE</vt:lpstr>
      <vt:lpstr>INTIFADA</vt:lpstr>
      <vt:lpstr>CAMP DAVID ACCORDS</vt:lpstr>
      <vt:lpstr>Conflicts in the Middle East</vt:lpstr>
      <vt:lpstr>So, is it Palestine or Israel? Depends on WHEN you ask...</vt:lpstr>
      <vt:lpstr>Can BOTH flags fly  in the same region? </vt:lpstr>
      <vt:lpstr>The United Nations in 1947 created a plan to create a Palestinian State and a Jewish State.</vt:lpstr>
      <vt:lpstr>So, what has happened between THEN (1947) and NOW (2008)?</vt:lpstr>
      <vt:lpstr>Let’s look at this map again</vt:lpstr>
      <vt:lpstr>        SS7H2c ESSENTIAL QUESTION   Will the fighting between Arabs and Jews over the same holy land ever end?   </vt:lpstr>
      <vt:lpstr>The name for the armed conflicts between Jews and Arabs in 1948, 1967, and 1973 is known as </vt:lpstr>
      <vt:lpstr>Conflict Creates Change  &amp; Conflict Resolution</vt:lpstr>
      <vt:lpstr>The P.L.O.  (Palestine Liberation Organization)  was formed to</vt:lpstr>
      <vt:lpstr>Why would Israel NOT accept the formula for peace according to the map on the right?</vt:lpstr>
    </vt:vector>
  </TitlesOfParts>
  <Company>Paulding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SS7H2c  Describe how land and religion are reasons for continuing conflicts in the Middle East.</dc:title>
  <dc:creator>Paulding</dc:creator>
  <cp:lastModifiedBy>Brookelynn Ashworth</cp:lastModifiedBy>
  <cp:revision>27</cp:revision>
  <dcterms:created xsi:type="dcterms:W3CDTF">2008-09-22T12:00:44Z</dcterms:created>
  <dcterms:modified xsi:type="dcterms:W3CDTF">2015-09-29T12:10:06Z</dcterms:modified>
</cp:coreProperties>
</file>