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3" r:id="rId2"/>
  </p:sldMasterIdLst>
  <p:sldIdLst>
    <p:sldId id="257" r:id="rId3"/>
    <p:sldId id="258" r:id="rId4"/>
    <p:sldId id="259" r:id="rId5"/>
    <p:sldId id="260" r:id="rId6"/>
    <p:sldId id="261" r:id="rId7"/>
    <p:sldId id="272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6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C2C0BC-B5A9-4F1D-A93B-0863553290A1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A1875690-01BE-4BF7-ADDD-099EFE3FFEF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ECONOMIC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SYSTEMS</a:t>
          </a:r>
        </a:p>
      </dgm:t>
    </dgm:pt>
    <dgm:pt modelId="{7BE627A9-8BFB-45F0-941A-523DD382E3DE}" type="parTrans" cxnId="{ECA20053-AC69-48F1-8160-928F6D62172E}">
      <dgm:prSet/>
      <dgm:spPr/>
      <dgm:t>
        <a:bodyPr/>
        <a:lstStyle/>
        <a:p>
          <a:endParaRPr lang="en-US"/>
        </a:p>
      </dgm:t>
    </dgm:pt>
    <dgm:pt modelId="{8C78E155-B8B9-4052-B5B7-10A6EB247CF5}" type="sibTrans" cxnId="{ECA20053-AC69-48F1-8160-928F6D62172E}">
      <dgm:prSet/>
      <dgm:spPr/>
      <dgm:t>
        <a:bodyPr/>
        <a:lstStyle/>
        <a:p>
          <a:endParaRPr lang="en-US"/>
        </a:p>
      </dgm:t>
    </dgm:pt>
    <dgm:pt modelId="{C28695C6-2791-47F9-84D9-D9E301A43D4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TRADITIONAL</a:t>
          </a:r>
        </a:p>
      </dgm:t>
    </dgm:pt>
    <dgm:pt modelId="{AB6113A3-2BCC-467A-9F9E-697642CF655F}" type="parTrans" cxnId="{B46BDA79-D584-46E3-AEDF-499124D6B101}">
      <dgm:prSet/>
      <dgm:spPr/>
      <dgm:t>
        <a:bodyPr/>
        <a:lstStyle/>
        <a:p>
          <a:endParaRPr lang="en-US"/>
        </a:p>
      </dgm:t>
    </dgm:pt>
    <dgm:pt modelId="{174D161C-47B9-4CE7-9C99-7292B7EAA02F}" type="sibTrans" cxnId="{B46BDA79-D584-46E3-AEDF-499124D6B101}">
      <dgm:prSet/>
      <dgm:spPr/>
      <dgm:t>
        <a:bodyPr/>
        <a:lstStyle/>
        <a:p>
          <a:endParaRPr lang="en-US"/>
        </a:p>
      </dgm:t>
    </dgm:pt>
    <dgm:pt modelId="{6EE67383-7A09-4DD8-A3AB-1AB3CCC6A8F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COMMAND</a:t>
          </a:r>
        </a:p>
      </dgm:t>
    </dgm:pt>
    <dgm:pt modelId="{25B48188-C208-4342-AFD0-F9F4E982121F}" type="parTrans" cxnId="{0559D29F-4F00-45F7-9227-36E366EC32F7}">
      <dgm:prSet/>
      <dgm:spPr/>
      <dgm:t>
        <a:bodyPr/>
        <a:lstStyle/>
        <a:p>
          <a:endParaRPr lang="en-US"/>
        </a:p>
      </dgm:t>
    </dgm:pt>
    <dgm:pt modelId="{DC9651CA-D895-4727-A2CA-65CFD6AF4CD3}" type="sibTrans" cxnId="{0559D29F-4F00-45F7-9227-36E366EC32F7}">
      <dgm:prSet/>
      <dgm:spPr/>
      <dgm:t>
        <a:bodyPr/>
        <a:lstStyle/>
        <a:p>
          <a:endParaRPr lang="en-US"/>
        </a:p>
      </dgm:t>
    </dgm:pt>
    <dgm:pt modelId="{92B2A090-82A4-42C8-9380-E1894A1A45B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MARKET</a:t>
          </a:r>
        </a:p>
      </dgm:t>
    </dgm:pt>
    <dgm:pt modelId="{9224D93A-F2EE-41D1-8908-0287F7E392BA}" type="parTrans" cxnId="{5A14553C-1E85-4CBF-A8B0-B45EBA9D2D40}">
      <dgm:prSet/>
      <dgm:spPr/>
      <dgm:t>
        <a:bodyPr/>
        <a:lstStyle/>
        <a:p>
          <a:endParaRPr lang="en-US"/>
        </a:p>
      </dgm:t>
    </dgm:pt>
    <dgm:pt modelId="{4F6ED851-496D-43C9-BEE9-09D9DE404520}" type="sibTrans" cxnId="{5A14553C-1E85-4CBF-A8B0-B45EBA9D2D40}">
      <dgm:prSet/>
      <dgm:spPr/>
      <dgm:t>
        <a:bodyPr/>
        <a:lstStyle/>
        <a:p>
          <a:endParaRPr lang="en-US"/>
        </a:p>
      </dgm:t>
    </dgm:pt>
    <dgm:pt modelId="{3312082A-7F61-4F5D-B608-9CE60BA22592}" type="pres">
      <dgm:prSet presAssocID="{5EC2C0BC-B5A9-4F1D-A93B-0863553290A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DD380B7-D8C8-407C-B7CA-FB60AB926D0A}" type="pres">
      <dgm:prSet presAssocID="{A1875690-01BE-4BF7-ADDD-099EFE3FFEF1}" presName="centerShape" presStyleLbl="node0" presStyleIdx="0" presStyleCnt="1"/>
      <dgm:spPr/>
      <dgm:t>
        <a:bodyPr/>
        <a:lstStyle/>
        <a:p>
          <a:endParaRPr lang="en-US"/>
        </a:p>
      </dgm:t>
    </dgm:pt>
    <dgm:pt modelId="{C055E0BC-4B0A-48C9-B576-37497D342202}" type="pres">
      <dgm:prSet presAssocID="{AB6113A3-2BCC-467A-9F9E-697642CF655F}" presName="Name9" presStyleLbl="parChTrans1D2" presStyleIdx="0" presStyleCnt="3"/>
      <dgm:spPr/>
      <dgm:t>
        <a:bodyPr/>
        <a:lstStyle/>
        <a:p>
          <a:endParaRPr lang="en-US"/>
        </a:p>
      </dgm:t>
    </dgm:pt>
    <dgm:pt modelId="{CAECE8C9-9A2A-46F1-84BB-713026EF82A7}" type="pres">
      <dgm:prSet presAssocID="{AB6113A3-2BCC-467A-9F9E-697642CF655F}" presName="connTx" presStyleLbl="parChTrans1D2" presStyleIdx="0" presStyleCnt="3"/>
      <dgm:spPr/>
      <dgm:t>
        <a:bodyPr/>
        <a:lstStyle/>
        <a:p>
          <a:endParaRPr lang="en-US"/>
        </a:p>
      </dgm:t>
    </dgm:pt>
    <dgm:pt modelId="{A22F864A-2102-4827-AE5A-3E9FA2919CEC}" type="pres">
      <dgm:prSet presAssocID="{C28695C6-2791-47F9-84D9-D9E301A43D4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014DDF-DD80-4ADD-949B-D63A481CD520}" type="pres">
      <dgm:prSet presAssocID="{25B48188-C208-4342-AFD0-F9F4E982121F}" presName="Name9" presStyleLbl="parChTrans1D2" presStyleIdx="1" presStyleCnt="3"/>
      <dgm:spPr/>
      <dgm:t>
        <a:bodyPr/>
        <a:lstStyle/>
        <a:p>
          <a:endParaRPr lang="en-US"/>
        </a:p>
      </dgm:t>
    </dgm:pt>
    <dgm:pt modelId="{9055CC62-4AF0-436E-9E0D-B94AA409212F}" type="pres">
      <dgm:prSet presAssocID="{25B48188-C208-4342-AFD0-F9F4E982121F}" presName="connTx" presStyleLbl="parChTrans1D2" presStyleIdx="1" presStyleCnt="3"/>
      <dgm:spPr/>
      <dgm:t>
        <a:bodyPr/>
        <a:lstStyle/>
        <a:p>
          <a:endParaRPr lang="en-US"/>
        </a:p>
      </dgm:t>
    </dgm:pt>
    <dgm:pt modelId="{BF476DA2-E516-4972-ABE5-10288EC79CCB}" type="pres">
      <dgm:prSet presAssocID="{6EE67383-7A09-4DD8-A3AB-1AB3CCC6A8F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19A8EC-A423-4349-BD46-F566FA1C40FB}" type="pres">
      <dgm:prSet presAssocID="{9224D93A-F2EE-41D1-8908-0287F7E392BA}" presName="Name9" presStyleLbl="parChTrans1D2" presStyleIdx="2" presStyleCnt="3"/>
      <dgm:spPr/>
      <dgm:t>
        <a:bodyPr/>
        <a:lstStyle/>
        <a:p>
          <a:endParaRPr lang="en-US"/>
        </a:p>
      </dgm:t>
    </dgm:pt>
    <dgm:pt modelId="{7A2783C4-E144-41A9-8636-8D3AC1998600}" type="pres">
      <dgm:prSet presAssocID="{9224D93A-F2EE-41D1-8908-0287F7E392BA}" presName="connTx" presStyleLbl="parChTrans1D2" presStyleIdx="2" presStyleCnt="3"/>
      <dgm:spPr/>
      <dgm:t>
        <a:bodyPr/>
        <a:lstStyle/>
        <a:p>
          <a:endParaRPr lang="en-US"/>
        </a:p>
      </dgm:t>
    </dgm:pt>
    <dgm:pt modelId="{6BD25606-BEE5-45C9-9B7B-78AE8542385F}" type="pres">
      <dgm:prSet presAssocID="{92B2A090-82A4-42C8-9380-E1894A1A45B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A20053-AC69-48F1-8160-928F6D62172E}" srcId="{5EC2C0BC-B5A9-4F1D-A93B-0863553290A1}" destId="{A1875690-01BE-4BF7-ADDD-099EFE3FFEF1}" srcOrd="0" destOrd="0" parTransId="{7BE627A9-8BFB-45F0-941A-523DD382E3DE}" sibTransId="{8C78E155-B8B9-4052-B5B7-10A6EB247CF5}"/>
    <dgm:cxn modelId="{B46BDA79-D584-46E3-AEDF-499124D6B101}" srcId="{A1875690-01BE-4BF7-ADDD-099EFE3FFEF1}" destId="{C28695C6-2791-47F9-84D9-D9E301A43D4B}" srcOrd="0" destOrd="0" parTransId="{AB6113A3-2BCC-467A-9F9E-697642CF655F}" sibTransId="{174D161C-47B9-4CE7-9C99-7292B7EAA02F}"/>
    <dgm:cxn modelId="{0559D29F-4F00-45F7-9227-36E366EC32F7}" srcId="{A1875690-01BE-4BF7-ADDD-099EFE3FFEF1}" destId="{6EE67383-7A09-4DD8-A3AB-1AB3CCC6A8F8}" srcOrd="1" destOrd="0" parTransId="{25B48188-C208-4342-AFD0-F9F4E982121F}" sibTransId="{DC9651CA-D895-4727-A2CA-65CFD6AF4CD3}"/>
    <dgm:cxn modelId="{06F2F334-5CB2-45D8-8CCE-49E686716C23}" type="presOf" srcId="{A1875690-01BE-4BF7-ADDD-099EFE3FFEF1}" destId="{EDD380B7-D8C8-407C-B7CA-FB60AB926D0A}" srcOrd="0" destOrd="0" presId="urn:microsoft.com/office/officeart/2005/8/layout/radial1"/>
    <dgm:cxn modelId="{50431C8E-193E-42D5-843A-566F961889D4}" type="presOf" srcId="{C28695C6-2791-47F9-84D9-D9E301A43D4B}" destId="{A22F864A-2102-4827-AE5A-3E9FA2919CEC}" srcOrd="0" destOrd="0" presId="urn:microsoft.com/office/officeart/2005/8/layout/radial1"/>
    <dgm:cxn modelId="{5A14553C-1E85-4CBF-A8B0-B45EBA9D2D40}" srcId="{A1875690-01BE-4BF7-ADDD-099EFE3FFEF1}" destId="{92B2A090-82A4-42C8-9380-E1894A1A45B9}" srcOrd="2" destOrd="0" parTransId="{9224D93A-F2EE-41D1-8908-0287F7E392BA}" sibTransId="{4F6ED851-496D-43C9-BEE9-09D9DE404520}"/>
    <dgm:cxn modelId="{F1DD068A-6738-42E9-9535-E23783331BAD}" type="presOf" srcId="{5EC2C0BC-B5A9-4F1D-A93B-0863553290A1}" destId="{3312082A-7F61-4F5D-B608-9CE60BA22592}" srcOrd="0" destOrd="0" presId="urn:microsoft.com/office/officeart/2005/8/layout/radial1"/>
    <dgm:cxn modelId="{03C710EA-ABF1-420F-8FE3-458BDC5C4CFD}" type="presOf" srcId="{6EE67383-7A09-4DD8-A3AB-1AB3CCC6A8F8}" destId="{BF476DA2-E516-4972-ABE5-10288EC79CCB}" srcOrd="0" destOrd="0" presId="urn:microsoft.com/office/officeart/2005/8/layout/radial1"/>
    <dgm:cxn modelId="{7BCA1C2E-381B-46C5-B299-28E00A640421}" type="presOf" srcId="{AB6113A3-2BCC-467A-9F9E-697642CF655F}" destId="{CAECE8C9-9A2A-46F1-84BB-713026EF82A7}" srcOrd="1" destOrd="0" presId="urn:microsoft.com/office/officeart/2005/8/layout/radial1"/>
    <dgm:cxn modelId="{E075B426-869B-49D2-AF50-0067B52C134B}" type="presOf" srcId="{25B48188-C208-4342-AFD0-F9F4E982121F}" destId="{6A014DDF-DD80-4ADD-949B-D63A481CD520}" srcOrd="0" destOrd="0" presId="urn:microsoft.com/office/officeart/2005/8/layout/radial1"/>
    <dgm:cxn modelId="{E86068A4-AE53-474A-9CFC-33850A3EB63E}" type="presOf" srcId="{9224D93A-F2EE-41D1-8908-0287F7E392BA}" destId="{5119A8EC-A423-4349-BD46-F566FA1C40FB}" srcOrd="0" destOrd="0" presId="urn:microsoft.com/office/officeart/2005/8/layout/radial1"/>
    <dgm:cxn modelId="{889D3C0B-7A62-4A1C-97E9-F594F955E0E7}" type="presOf" srcId="{92B2A090-82A4-42C8-9380-E1894A1A45B9}" destId="{6BD25606-BEE5-45C9-9B7B-78AE8542385F}" srcOrd="0" destOrd="0" presId="urn:microsoft.com/office/officeart/2005/8/layout/radial1"/>
    <dgm:cxn modelId="{DF08B2D4-6713-4E1F-8B66-C06869BDA551}" type="presOf" srcId="{9224D93A-F2EE-41D1-8908-0287F7E392BA}" destId="{7A2783C4-E144-41A9-8636-8D3AC1998600}" srcOrd="1" destOrd="0" presId="urn:microsoft.com/office/officeart/2005/8/layout/radial1"/>
    <dgm:cxn modelId="{54E77CCF-4495-4D6B-A2D1-6A5CE71483F7}" type="presOf" srcId="{AB6113A3-2BCC-467A-9F9E-697642CF655F}" destId="{C055E0BC-4B0A-48C9-B576-37497D342202}" srcOrd="0" destOrd="0" presId="urn:microsoft.com/office/officeart/2005/8/layout/radial1"/>
    <dgm:cxn modelId="{0E48C14E-2E54-4F10-B3DC-DF7C5FBBA68C}" type="presOf" srcId="{25B48188-C208-4342-AFD0-F9F4E982121F}" destId="{9055CC62-4AF0-436E-9E0D-B94AA409212F}" srcOrd="1" destOrd="0" presId="urn:microsoft.com/office/officeart/2005/8/layout/radial1"/>
    <dgm:cxn modelId="{F006BFEB-90C8-4A1D-948F-F456EFE13516}" type="presParOf" srcId="{3312082A-7F61-4F5D-B608-9CE60BA22592}" destId="{EDD380B7-D8C8-407C-B7CA-FB60AB926D0A}" srcOrd="0" destOrd="0" presId="urn:microsoft.com/office/officeart/2005/8/layout/radial1"/>
    <dgm:cxn modelId="{6470FFA0-0D7B-4F76-83F8-ABDE4F227CA8}" type="presParOf" srcId="{3312082A-7F61-4F5D-B608-9CE60BA22592}" destId="{C055E0BC-4B0A-48C9-B576-37497D342202}" srcOrd="1" destOrd="0" presId="urn:microsoft.com/office/officeart/2005/8/layout/radial1"/>
    <dgm:cxn modelId="{0BCDE459-D28C-48DA-A51B-619F6B6E3070}" type="presParOf" srcId="{C055E0BC-4B0A-48C9-B576-37497D342202}" destId="{CAECE8C9-9A2A-46F1-84BB-713026EF82A7}" srcOrd="0" destOrd="0" presId="urn:microsoft.com/office/officeart/2005/8/layout/radial1"/>
    <dgm:cxn modelId="{E7952EF9-829C-4F9B-800F-E5F9088E00E5}" type="presParOf" srcId="{3312082A-7F61-4F5D-B608-9CE60BA22592}" destId="{A22F864A-2102-4827-AE5A-3E9FA2919CEC}" srcOrd="2" destOrd="0" presId="urn:microsoft.com/office/officeart/2005/8/layout/radial1"/>
    <dgm:cxn modelId="{B889E523-4D08-4BD7-9981-13CF097CF040}" type="presParOf" srcId="{3312082A-7F61-4F5D-B608-9CE60BA22592}" destId="{6A014DDF-DD80-4ADD-949B-D63A481CD520}" srcOrd="3" destOrd="0" presId="urn:microsoft.com/office/officeart/2005/8/layout/radial1"/>
    <dgm:cxn modelId="{322E5791-FF59-465A-9CF1-3ADD999C911F}" type="presParOf" srcId="{6A014DDF-DD80-4ADD-949B-D63A481CD520}" destId="{9055CC62-4AF0-436E-9E0D-B94AA409212F}" srcOrd="0" destOrd="0" presId="urn:microsoft.com/office/officeart/2005/8/layout/radial1"/>
    <dgm:cxn modelId="{8D49FCCC-ED83-45EB-AF10-D3BDFFAC5121}" type="presParOf" srcId="{3312082A-7F61-4F5D-B608-9CE60BA22592}" destId="{BF476DA2-E516-4972-ABE5-10288EC79CCB}" srcOrd="4" destOrd="0" presId="urn:microsoft.com/office/officeart/2005/8/layout/radial1"/>
    <dgm:cxn modelId="{2E875310-CAFE-4693-8C67-EFB93103098F}" type="presParOf" srcId="{3312082A-7F61-4F5D-B608-9CE60BA22592}" destId="{5119A8EC-A423-4349-BD46-F566FA1C40FB}" srcOrd="5" destOrd="0" presId="urn:microsoft.com/office/officeart/2005/8/layout/radial1"/>
    <dgm:cxn modelId="{AAA9CB2A-BEBA-41CD-9A62-3CAABEA8E891}" type="presParOf" srcId="{5119A8EC-A423-4349-BD46-F566FA1C40FB}" destId="{7A2783C4-E144-41A9-8636-8D3AC1998600}" srcOrd="0" destOrd="0" presId="urn:microsoft.com/office/officeart/2005/8/layout/radial1"/>
    <dgm:cxn modelId="{28C97E2D-13A1-44EB-B963-79E0D688EA8B}" type="presParOf" srcId="{3312082A-7F61-4F5D-B608-9CE60BA22592}" destId="{6BD25606-BEE5-45C9-9B7B-78AE8542385F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D380B7-D8C8-407C-B7CA-FB60AB926D0A}">
      <dsp:nvSpPr>
        <dsp:cNvPr id="0" name=""/>
        <dsp:cNvSpPr/>
      </dsp:nvSpPr>
      <dsp:spPr>
        <a:xfrm>
          <a:off x="3084165" y="2485849"/>
          <a:ext cx="1908869" cy="19088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ECONOMIC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SYSTEMS</a:t>
          </a:r>
        </a:p>
      </dsp:txBody>
      <dsp:txXfrm>
        <a:off x="3363712" y="2765396"/>
        <a:ext cx="1349775" cy="1349775"/>
      </dsp:txXfrm>
    </dsp:sp>
    <dsp:sp modelId="{C055E0BC-4B0A-48C9-B576-37497D342202}">
      <dsp:nvSpPr>
        <dsp:cNvPr id="0" name=""/>
        <dsp:cNvSpPr/>
      </dsp:nvSpPr>
      <dsp:spPr>
        <a:xfrm rot="16200000">
          <a:off x="3751265" y="2177245"/>
          <a:ext cx="574669" cy="42539"/>
        </a:xfrm>
        <a:custGeom>
          <a:avLst/>
          <a:gdLst/>
          <a:ahLst/>
          <a:cxnLst/>
          <a:rect l="0" t="0" r="0" b="0"/>
          <a:pathLst>
            <a:path>
              <a:moveTo>
                <a:pt x="0" y="21269"/>
              </a:moveTo>
              <a:lnTo>
                <a:pt x="574669" y="2126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24233" y="2184148"/>
        <a:ext cx="28733" cy="28733"/>
      </dsp:txXfrm>
    </dsp:sp>
    <dsp:sp modelId="{A22F864A-2102-4827-AE5A-3E9FA2919CEC}">
      <dsp:nvSpPr>
        <dsp:cNvPr id="0" name=""/>
        <dsp:cNvSpPr/>
      </dsp:nvSpPr>
      <dsp:spPr>
        <a:xfrm>
          <a:off x="3084165" y="2311"/>
          <a:ext cx="1908869" cy="19088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TRADITIONAL</a:t>
          </a:r>
        </a:p>
      </dsp:txBody>
      <dsp:txXfrm>
        <a:off x="3363712" y="281858"/>
        <a:ext cx="1349775" cy="1349775"/>
      </dsp:txXfrm>
    </dsp:sp>
    <dsp:sp modelId="{6A014DDF-DD80-4ADD-949B-D63A481CD520}">
      <dsp:nvSpPr>
        <dsp:cNvPr id="0" name=""/>
        <dsp:cNvSpPr/>
      </dsp:nvSpPr>
      <dsp:spPr>
        <a:xfrm rot="1800000">
          <a:off x="4826669" y="4039899"/>
          <a:ext cx="574669" cy="42539"/>
        </a:xfrm>
        <a:custGeom>
          <a:avLst/>
          <a:gdLst/>
          <a:ahLst/>
          <a:cxnLst/>
          <a:rect l="0" t="0" r="0" b="0"/>
          <a:pathLst>
            <a:path>
              <a:moveTo>
                <a:pt x="0" y="21269"/>
              </a:moveTo>
              <a:lnTo>
                <a:pt x="574669" y="2126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99637" y="4046802"/>
        <a:ext cx="28733" cy="28733"/>
      </dsp:txXfrm>
    </dsp:sp>
    <dsp:sp modelId="{BF476DA2-E516-4972-ABE5-10288EC79CCB}">
      <dsp:nvSpPr>
        <dsp:cNvPr id="0" name=""/>
        <dsp:cNvSpPr/>
      </dsp:nvSpPr>
      <dsp:spPr>
        <a:xfrm>
          <a:off x="5234972" y="3727619"/>
          <a:ext cx="1908869" cy="19088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COMMAND</a:t>
          </a:r>
        </a:p>
      </dsp:txBody>
      <dsp:txXfrm>
        <a:off x="5514519" y="4007166"/>
        <a:ext cx="1349775" cy="1349775"/>
      </dsp:txXfrm>
    </dsp:sp>
    <dsp:sp modelId="{5119A8EC-A423-4349-BD46-F566FA1C40FB}">
      <dsp:nvSpPr>
        <dsp:cNvPr id="0" name=""/>
        <dsp:cNvSpPr/>
      </dsp:nvSpPr>
      <dsp:spPr>
        <a:xfrm rot="9000000">
          <a:off x="2675861" y="4039899"/>
          <a:ext cx="574669" cy="42539"/>
        </a:xfrm>
        <a:custGeom>
          <a:avLst/>
          <a:gdLst/>
          <a:ahLst/>
          <a:cxnLst/>
          <a:rect l="0" t="0" r="0" b="0"/>
          <a:pathLst>
            <a:path>
              <a:moveTo>
                <a:pt x="0" y="21269"/>
              </a:moveTo>
              <a:lnTo>
                <a:pt x="574669" y="2126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948829" y="4046802"/>
        <a:ext cx="28733" cy="28733"/>
      </dsp:txXfrm>
    </dsp:sp>
    <dsp:sp modelId="{6BD25606-BEE5-45C9-9B7B-78AE8542385F}">
      <dsp:nvSpPr>
        <dsp:cNvPr id="0" name=""/>
        <dsp:cNvSpPr/>
      </dsp:nvSpPr>
      <dsp:spPr>
        <a:xfrm>
          <a:off x="933357" y="3727619"/>
          <a:ext cx="1908869" cy="19088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MARKET</a:t>
          </a:r>
        </a:p>
      </dsp:txBody>
      <dsp:txXfrm>
        <a:off x="1212904" y="4007166"/>
        <a:ext cx="1349775" cy="1349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3A1C0-B50B-49A3-8D83-1A00F6DA1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14719-E96F-4F4E-879A-3CB7B26F6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609600"/>
            <a:ext cx="20193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609600"/>
            <a:ext cx="59055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B1696-BF9F-47E3-9D90-EEC2E1F53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pPr>
              <a:defRPr/>
            </a:pPr>
            <a:fld id="{EDACB70E-C035-4E5C-9B0E-F5C536ADC9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014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3FDE8-9DBA-4EB7-A4BE-274FCE4960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36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1925F-9215-42E2-9FEC-AB89013A0D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8506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71C5A-2591-468F-B662-4DB44AF665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41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C69BE-BABE-4407-AE44-D7332B31B8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044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F87E5A-A54A-4D75-AD35-A286262961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0951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56B631-65EC-454F-B35B-AB60562792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510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1B518-B7CE-4B63-AA03-B8BA4CF205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044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82BB9-EADB-44F7-8D02-F67EA3D14F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D74ED-82C0-4025-97BE-7339EDA2CB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649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C3637-201F-4705-A4F1-C00163B18B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783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C3637-201F-4705-A4F1-C00163B18B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9441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C3637-201F-4705-A4F1-C00163B18B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4233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C3637-201F-4705-A4F1-C00163B18B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996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C3637-201F-4705-A4F1-C00163B18B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1294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C3637-201F-4705-A4F1-C00163B18B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4437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7D8B33-5C47-40B9-A132-C419604EA3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0812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7BC7E7-3379-49A7-A4CF-D8E73E2A22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8476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8B1CE-19CA-43DC-A515-2911AE99F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1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B26DB-1B39-4D8D-B7CC-11DDE0402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3962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962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AE6E0-501D-4827-8781-F9E31050C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D879A-93B0-4774-99BB-41C900723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F1362-52F6-4D8D-9A9F-17B7A87A1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7EDB0-641E-45AF-8361-84E0A3FAC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28169-04B5-4B07-BDB1-9DC2C3E3B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6BBAA-E0C6-4C29-BCEC-28A475A0F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609600"/>
            <a:ext cx="8001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077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A7E740A-A374-4ACB-9EA0-C2ED1B89A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C Futura Casual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4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4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6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3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54CC3637-201F-4705-A4F1-C00163B18B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94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81000"/>
            <a:ext cx="7696200" cy="914400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>
                <a:solidFill>
                  <a:srgbClr val="99CCFF"/>
                </a:solidFill>
              </a:rPr>
              <a:t>SS7E1a</a:t>
            </a:r>
            <a:r>
              <a:rPr lang="en-US" sz="3200" smtClean="0">
                <a:solidFill>
                  <a:srgbClr val="99CCFF"/>
                </a:solidFill>
              </a:rPr>
              <a:t/>
            </a:r>
            <a:br>
              <a:rPr lang="en-US" sz="3200" smtClean="0">
                <a:solidFill>
                  <a:srgbClr val="99CCFF"/>
                </a:solidFill>
              </a:rPr>
            </a:br>
            <a:r>
              <a:rPr lang="en-US" sz="3600" smtClean="0"/>
              <a:t>Compare how traditional, command, and market economies answer the economic questions of  </a:t>
            </a:r>
            <a:br>
              <a:rPr lang="en-US" sz="3600" smtClean="0"/>
            </a:br>
            <a:r>
              <a:rPr lang="en-US" sz="3600" smtClean="0"/>
              <a:t>(1) what to produce</a:t>
            </a:r>
            <a:br>
              <a:rPr lang="en-US" sz="3600" smtClean="0"/>
            </a:br>
            <a:r>
              <a:rPr lang="en-US" sz="3600" smtClean="0"/>
              <a:t>(2) how to produce</a:t>
            </a:r>
            <a:br>
              <a:rPr lang="en-US" sz="3600" smtClean="0"/>
            </a:br>
            <a:r>
              <a:rPr lang="en-US" sz="3600" smtClean="0"/>
              <a:t>(3) for whom to produce</a:t>
            </a:r>
            <a:br>
              <a:rPr lang="en-US" sz="3600" smtClean="0"/>
            </a:br>
            <a:r>
              <a:rPr lang="en-US" smtClean="0"/>
              <a:t> </a:t>
            </a:r>
            <a:r>
              <a:rPr lang="en-US" sz="3600" smtClean="0"/>
              <a:t/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105400"/>
            <a:ext cx="6400800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FFCC00"/>
                </a:solidFill>
              </a:rPr>
              <a:t>  Concept: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FFCC00"/>
                </a:solidFill>
              </a:rPr>
              <a:t>Production – Distribution - Consumption</a:t>
            </a:r>
          </a:p>
          <a:p>
            <a:pPr eaLnBrk="1" hangingPunct="1">
              <a:lnSpc>
                <a:spcPct val="80000"/>
              </a:lnSpc>
            </a:pPr>
            <a:endParaRPr lang="en-US" smtClean="0">
              <a:solidFill>
                <a:srgbClr val="FFCC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mtClean="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Economy of Nigeria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to produce?</a:t>
            </a:r>
          </a:p>
          <a:p>
            <a:r>
              <a:rPr lang="en-US" sz="2400" dirty="0" smtClean="0"/>
              <a:t>Major industry is </a:t>
            </a:r>
            <a:r>
              <a:rPr lang="en-US" sz="2400" u="sng" dirty="0" smtClean="0"/>
              <a:t>petroleum production followed by agriculture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r>
              <a:rPr lang="en-US" sz="2400" u="sng" dirty="0" smtClean="0"/>
              <a:t>Business development is difficult because of corruption and poor government supervision of markets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  <a:p>
            <a:r>
              <a:rPr lang="en-US" sz="2400" dirty="0" smtClean="0"/>
              <a:t>Estimates say 75% of Nigeria’s economy is in the informal sector and not counted in the GDP.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Economy of Nigeria</a:t>
            </a:r>
            <a:endParaRPr 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produce?</a:t>
            </a:r>
          </a:p>
          <a:p>
            <a:r>
              <a:rPr lang="en-US" sz="2800" u="sng" dirty="0" smtClean="0"/>
              <a:t>After years of government control, the country’s major industries are increasingly becoming privatized, including the petroleum industry and banking sector.</a:t>
            </a:r>
          </a:p>
          <a:p>
            <a:pPr>
              <a:buFont typeface="Wingdings" pitchFamily="2" charset="2"/>
              <a:buNone/>
            </a:pPr>
            <a:endParaRPr lang="en-US" sz="2800" dirty="0" smtClean="0"/>
          </a:p>
          <a:p>
            <a:r>
              <a:rPr lang="en-US" sz="2800" dirty="0" smtClean="0"/>
              <a:t>Corruption and lack of infrastructure cause production inefficiencies.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Economy of Nigeria</a:t>
            </a:r>
            <a:endParaRPr 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whom to produce?</a:t>
            </a:r>
          </a:p>
          <a:p>
            <a:r>
              <a:rPr lang="en-US" sz="2800" u="sng" dirty="0" smtClean="0"/>
              <a:t>46% of Nigeria’s daily oil production is exported to the United States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Due to an overvalued currency, Nigerians import many consumer goods.  Many domestic manufacturers have been unable to compete with cheap imports and have closed.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ECONOMIC CONTINUUM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905000" y="3200400"/>
            <a:ext cx="44958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2600"/>
          </a:p>
          <a:p>
            <a:pPr eaLnBrk="0" hangingPunct="0"/>
            <a:endParaRPr lang="en-US" sz="2600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609600" y="4419600"/>
            <a:ext cx="77724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228600" y="4191000"/>
            <a:ext cx="609600" cy="4572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8153400" y="4191000"/>
            <a:ext cx="609600" cy="4572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H="1" flipV="1">
            <a:off x="609600" y="4724400"/>
            <a:ext cx="685800" cy="91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7772400" y="4724400"/>
            <a:ext cx="685800" cy="91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V="1">
            <a:off x="4495800" y="4724400"/>
            <a:ext cx="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28600" y="5715000"/>
            <a:ext cx="2438400" cy="7016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PURE MARKET ECONOMY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352800" y="5715000"/>
            <a:ext cx="2438400" cy="701675"/>
          </a:xfrm>
          <a:prstGeom prst="rect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MIXED  ECONOMY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477000" y="5715000"/>
            <a:ext cx="2438400" cy="701675"/>
          </a:xfrm>
          <a:prstGeom prst="rect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PURE COMMAND ECONOMY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7200" y="1752600"/>
            <a:ext cx="815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57200" y="1676400"/>
            <a:ext cx="82296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/>
              <a:t>Where do the economies of          South Africa and Nigeria fall on an     economic continuum?</a:t>
            </a:r>
          </a:p>
          <a:p>
            <a:pPr algn="ctr">
              <a:spcBef>
                <a:spcPct val="50000"/>
              </a:spcBef>
            </a:pPr>
            <a:endParaRPr lang="en-US" sz="3600"/>
          </a:p>
        </p:txBody>
      </p:sp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1524000" y="3810000"/>
            <a:ext cx="1447800" cy="1143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?</a:t>
            </a:r>
          </a:p>
        </p:txBody>
      </p:sp>
      <p:sp>
        <p:nvSpPr>
          <p:cNvPr id="8208" name="Oval 16"/>
          <p:cNvSpPr>
            <a:spLocks noChangeArrowheads="1"/>
          </p:cNvSpPr>
          <p:nvPr/>
        </p:nvSpPr>
        <p:spPr bwMode="auto">
          <a:xfrm>
            <a:off x="3200400" y="3810000"/>
            <a:ext cx="1447800" cy="1143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5633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ECONOMIC CONTINUUM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905000" y="3200400"/>
            <a:ext cx="44958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2600"/>
          </a:p>
          <a:p>
            <a:pPr eaLnBrk="0" hangingPunct="0"/>
            <a:endParaRPr lang="en-US" sz="2600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609600" y="4419600"/>
            <a:ext cx="77724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228600" y="4191000"/>
            <a:ext cx="609600" cy="4572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8153400" y="4191000"/>
            <a:ext cx="609600" cy="4572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 flipV="1">
            <a:off x="609600" y="4724400"/>
            <a:ext cx="685800" cy="91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7772400" y="4724400"/>
            <a:ext cx="685800" cy="91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4495800" y="4724400"/>
            <a:ext cx="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28600" y="5715000"/>
            <a:ext cx="2438400" cy="7016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PURE MARKET ECONOMY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3352800" y="5715000"/>
            <a:ext cx="2438400" cy="701675"/>
          </a:xfrm>
          <a:prstGeom prst="rect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MIXED  ECONOMY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6477000" y="5715000"/>
            <a:ext cx="2438400" cy="701675"/>
          </a:xfrm>
          <a:prstGeom prst="rect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PURE COMMAND ECONOMY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57200" y="1752600"/>
            <a:ext cx="815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457200" y="1676400"/>
            <a:ext cx="82296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/>
              <a:t>Where do the economies of          South Africa and Nigeria fall on an     economic continuum?</a:t>
            </a:r>
          </a:p>
          <a:p>
            <a:pPr algn="ctr">
              <a:spcBef>
                <a:spcPct val="50000"/>
              </a:spcBef>
            </a:pPr>
            <a:endParaRPr lang="en-US" sz="3600"/>
          </a:p>
        </p:txBody>
      </p:sp>
      <p:sp>
        <p:nvSpPr>
          <p:cNvPr id="15375" name="Oval 15"/>
          <p:cNvSpPr>
            <a:spLocks noChangeArrowheads="1"/>
          </p:cNvSpPr>
          <p:nvPr/>
        </p:nvSpPr>
        <p:spPr bwMode="auto">
          <a:xfrm>
            <a:off x="1371600" y="3886200"/>
            <a:ext cx="1447800" cy="1143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South</a:t>
            </a:r>
          </a:p>
          <a:p>
            <a:pPr algn="ctr"/>
            <a:r>
              <a:rPr lang="en-US" sz="2000"/>
              <a:t>Africa</a:t>
            </a:r>
            <a:endParaRPr lang="en-US" sz="4000"/>
          </a:p>
        </p:txBody>
      </p:sp>
      <p:sp>
        <p:nvSpPr>
          <p:cNvPr id="15376" name="Oval 16"/>
          <p:cNvSpPr>
            <a:spLocks noChangeArrowheads="1"/>
          </p:cNvSpPr>
          <p:nvPr/>
        </p:nvSpPr>
        <p:spPr bwMode="auto">
          <a:xfrm>
            <a:off x="3200400" y="3886200"/>
            <a:ext cx="1447800" cy="11430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Nigeria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D03C08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ECONOMIC  SYSTEMS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371600"/>
          <a:ext cx="80772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81000"/>
            <a:ext cx="7696200" cy="914400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>
                <a:solidFill>
                  <a:srgbClr val="99CCFF"/>
                </a:solidFill>
              </a:rPr>
              <a:t>SS7E1b</a:t>
            </a:r>
            <a:r>
              <a:rPr lang="en-US" sz="3200" smtClean="0">
                <a:solidFill>
                  <a:srgbClr val="99CCFF"/>
                </a:solidFill>
              </a:rPr>
              <a:t/>
            </a:r>
            <a:br>
              <a:rPr lang="en-US" sz="3200" smtClean="0">
                <a:solidFill>
                  <a:srgbClr val="99CCFF"/>
                </a:solidFill>
              </a:rPr>
            </a:br>
            <a:r>
              <a:rPr lang="en-US" sz="4200" smtClean="0"/>
              <a:t>Explain how most countries have a mixed economy located on a continuum between pure market and pure command.</a:t>
            </a:r>
            <a:r>
              <a:rPr lang="en-US" smtClean="0"/>
              <a:t> 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mtClean="0"/>
              <a:t> </a:t>
            </a:r>
            <a:r>
              <a:rPr lang="en-US" sz="3600" smtClean="0"/>
              <a:t/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105400"/>
            <a:ext cx="6400800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FFCC00"/>
                </a:solidFill>
              </a:rPr>
              <a:t>  Concept: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FFCC00"/>
                </a:solidFill>
              </a:rPr>
              <a:t>Production – Distribution - Consumption</a:t>
            </a:r>
          </a:p>
          <a:p>
            <a:pPr eaLnBrk="1" hangingPunct="1">
              <a:lnSpc>
                <a:spcPct val="80000"/>
              </a:lnSpc>
            </a:pPr>
            <a:endParaRPr lang="en-US" smtClean="0">
              <a:solidFill>
                <a:srgbClr val="FFCC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mtClean="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ECONOMIC CONTINUUM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905000" y="1919288"/>
            <a:ext cx="44958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2600"/>
          </a:p>
          <a:p>
            <a:pPr eaLnBrk="0" hangingPunct="0"/>
            <a:endParaRPr lang="en-US" sz="2600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609600" y="2286000"/>
            <a:ext cx="77724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304800" y="2057400"/>
            <a:ext cx="609600" cy="4572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8153400" y="2057400"/>
            <a:ext cx="609600" cy="4572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 flipV="1">
            <a:off x="609600" y="2590800"/>
            <a:ext cx="685800" cy="91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7772400" y="2590800"/>
            <a:ext cx="685800" cy="91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V="1">
            <a:off x="4495800" y="2590800"/>
            <a:ext cx="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28600" y="3581400"/>
            <a:ext cx="2438400" cy="26828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u="sng" dirty="0"/>
              <a:t>PURE MARKET ECONOMY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 </a:t>
            </a:r>
            <a:r>
              <a:rPr lang="en-US" sz="2000" u="sng" dirty="0"/>
              <a:t>Individuals and private businesses DECIDE </a:t>
            </a:r>
            <a:r>
              <a:rPr lang="en-US" sz="2000" dirty="0"/>
              <a:t>what is produced, how it is produced, and who they will sell to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352800" y="3581400"/>
            <a:ext cx="2438400" cy="2987675"/>
          </a:xfrm>
          <a:prstGeom prst="rect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u="sng" dirty="0"/>
              <a:t>MIXED  ECONOMY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 </a:t>
            </a:r>
            <a:r>
              <a:rPr lang="en-US" sz="2000" u="sng" dirty="0"/>
              <a:t>Individuals and private businesses AND governments DECIDE </a:t>
            </a:r>
            <a:r>
              <a:rPr lang="en-US" sz="2000" dirty="0"/>
              <a:t>what is produced, how it is produced, and who they will sell to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6477000" y="3581400"/>
            <a:ext cx="2438400" cy="2378075"/>
          </a:xfrm>
          <a:prstGeom prst="rect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u="sng" dirty="0"/>
              <a:t>PURE COMMAND ECONOMY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u="sng" dirty="0"/>
              <a:t> The Government DECIDES </a:t>
            </a:r>
            <a:r>
              <a:rPr lang="en-US" sz="2000" dirty="0"/>
              <a:t>what is produced, how it is produced, and who they will sell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81000"/>
            <a:ext cx="7696200" cy="914400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>
                <a:solidFill>
                  <a:srgbClr val="99CCFF"/>
                </a:solidFill>
              </a:rPr>
              <a:t>SS7E1c</a:t>
            </a:r>
            <a:r>
              <a:rPr lang="en-US" sz="3200" smtClean="0">
                <a:solidFill>
                  <a:srgbClr val="99CCFF"/>
                </a:solidFill>
              </a:rPr>
              <a:t/>
            </a:r>
            <a:br>
              <a:rPr lang="en-US" sz="3200" smtClean="0">
                <a:solidFill>
                  <a:srgbClr val="99CCFF"/>
                </a:solidFill>
              </a:rPr>
            </a:br>
            <a:r>
              <a:rPr lang="en-US" sz="3200" smtClean="0">
                <a:solidFill>
                  <a:srgbClr val="99CCFF"/>
                </a:solidFill>
              </a:rPr>
              <a:t/>
            </a:r>
            <a:br>
              <a:rPr lang="en-US" sz="3200" smtClean="0">
                <a:solidFill>
                  <a:srgbClr val="99CCFF"/>
                </a:solidFill>
              </a:rPr>
            </a:br>
            <a:r>
              <a:rPr lang="en-US" smtClean="0"/>
              <a:t>Compare and contrast </a:t>
            </a:r>
            <a:br>
              <a:rPr lang="en-US" smtClean="0"/>
            </a:br>
            <a:r>
              <a:rPr lang="en-US" smtClean="0"/>
              <a:t>the economic systems in </a:t>
            </a:r>
            <a:br>
              <a:rPr lang="en-US" smtClean="0"/>
            </a:br>
            <a:r>
              <a:rPr lang="en-US" smtClean="0"/>
              <a:t>South Africa and Nigeria</a:t>
            </a:r>
            <a:r>
              <a:rPr lang="en-US" sz="4200" smtClean="0"/>
              <a:t>.</a:t>
            </a:r>
            <a:r>
              <a:rPr lang="en-US" smtClean="0"/>
              <a:t> 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mtClean="0"/>
              <a:t> </a:t>
            </a:r>
            <a:r>
              <a:rPr lang="en-US" sz="3600" smtClean="0"/>
              <a:t/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105400"/>
            <a:ext cx="6400800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FFCC00"/>
                </a:solidFill>
              </a:rPr>
              <a:t>  Concept: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FFCC00"/>
                </a:solidFill>
              </a:rPr>
              <a:t>Production – Distribution - Consumption</a:t>
            </a:r>
          </a:p>
          <a:p>
            <a:pPr eaLnBrk="1" hangingPunct="1">
              <a:lnSpc>
                <a:spcPct val="80000"/>
              </a:lnSpc>
            </a:pPr>
            <a:endParaRPr lang="en-US" smtClean="0">
              <a:solidFill>
                <a:srgbClr val="FFCC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mtClean="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sector – run by people</a:t>
            </a:r>
          </a:p>
          <a:p>
            <a:r>
              <a:rPr lang="en-US" dirty="0" smtClean="0"/>
              <a:t>Government sector – run by the govt.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033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Economy of South Africa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to produce?</a:t>
            </a:r>
          </a:p>
          <a:p>
            <a:r>
              <a:rPr lang="en-US" sz="2400" dirty="0" smtClean="0"/>
              <a:t>A large part of South Africa’s GDP comes from a highly developed, </a:t>
            </a:r>
            <a:r>
              <a:rPr lang="en-US" sz="2400" u="sng" dirty="0" smtClean="0"/>
              <a:t>privatized enterprise system </a:t>
            </a:r>
            <a:r>
              <a:rPr lang="en-US" sz="2400" dirty="0" smtClean="0"/>
              <a:t>much like many other developed countries.  </a:t>
            </a:r>
            <a:r>
              <a:rPr lang="en-US" sz="2400" u="sng" dirty="0" smtClean="0"/>
              <a:t>The private sector is based on mining, agriculture, services, and manufacturing.</a:t>
            </a:r>
          </a:p>
          <a:p>
            <a:r>
              <a:rPr lang="en-US" sz="2400" dirty="0" smtClean="0"/>
              <a:t>Due to problems </a:t>
            </a:r>
            <a:r>
              <a:rPr lang="en-US" sz="2400" dirty="0" smtClean="0"/>
              <a:t>in the past (Apartheid), </a:t>
            </a:r>
            <a:r>
              <a:rPr lang="en-US" sz="2400" dirty="0" smtClean="0"/>
              <a:t>the government operates a large part of the social services sector and maintains state-run enterprises in housing, business development, education, and healthcare.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Economy of South Africa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produce?</a:t>
            </a:r>
          </a:p>
          <a:p>
            <a:r>
              <a:rPr lang="en-US" sz="2800" u="sng" dirty="0" smtClean="0"/>
              <a:t>In the developed sector, private businesses and consumers make production decisions based on market principles (supply and demand).</a:t>
            </a:r>
          </a:p>
          <a:p>
            <a:pPr>
              <a:buFont typeface="Wingdings" pitchFamily="2" charset="2"/>
              <a:buNone/>
            </a:pPr>
            <a:endParaRPr lang="en-US" sz="2800" dirty="0" smtClean="0"/>
          </a:p>
          <a:p>
            <a:r>
              <a:rPr lang="en-US" sz="2800" dirty="0" smtClean="0"/>
              <a:t>The Reconstruction and Development Plan designed as a blueprint for providing social services is run by a number of government agencies.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Economy of South Africa</a:t>
            </a:r>
            <a:endParaRPr 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whom to produce?</a:t>
            </a:r>
          </a:p>
          <a:p>
            <a:r>
              <a:rPr lang="en-US" sz="2800" dirty="0" smtClean="0"/>
              <a:t>The </a:t>
            </a:r>
            <a:r>
              <a:rPr lang="en-US" sz="2800" u="sng" dirty="0" smtClean="0"/>
              <a:t>private sector produces goods and services for domestic and international markets </a:t>
            </a:r>
            <a:r>
              <a:rPr lang="en-US" sz="2800" dirty="0" smtClean="0"/>
              <a:t>based on the market price system.</a:t>
            </a:r>
          </a:p>
          <a:p>
            <a:pPr>
              <a:buFont typeface="Wingdings" pitchFamily="2" charset="2"/>
              <a:buNone/>
            </a:pP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u="sng" dirty="0" smtClean="0"/>
              <a:t>government social services sector produces public goods and services based on the needs of the population </a:t>
            </a:r>
            <a:r>
              <a:rPr lang="en-US" sz="2800" dirty="0" smtClean="0"/>
              <a:t>throughout the country.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chalkboard">
  <a:themeElements>
    <a:clrScheme name="echalkboard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chalkboard">
      <a:majorFont>
        <a:latin typeface="CAC Futura Casual"/>
        <a:ea typeface=""/>
        <a:cs typeface=""/>
      </a:majorFont>
      <a:minorFont>
        <a:latin typeface="CAC Futura Casu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halkboar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alkboar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alkboar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alkboar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alkbo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alkbo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alkbo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491</Words>
  <Application>Microsoft Office PowerPoint</Application>
  <PresentationFormat>On-screen Show (4:3)</PresentationFormat>
  <Paragraphs>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CAC Futura Casual</vt:lpstr>
      <vt:lpstr>Garamond</vt:lpstr>
      <vt:lpstr>Times New Roman</vt:lpstr>
      <vt:lpstr>Wingdings</vt:lpstr>
      <vt:lpstr>echalkboard</vt:lpstr>
      <vt:lpstr>Organic</vt:lpstr>
      <vt:lpstr>         SS7E1a Compare how traditional, command, and market economies answer the economic questions of   (1) what to produce (2) how to produce (3) for whom to produce   </vt:lpstr>
      <vt:lpstr>ECONOMIC  SYSTEMS</vt:lpstr>
      <vt:lpstr>        SS7E1b Explain how most countries have a mixed economy located on a continuum between pure market and pure command.    </vt:lpstr>
      <vt:lpstr>ECONOMIC CONTINUUM</vt:lpstr>
      <vt:lpstr>       SS7E1c  Compare and contrast  the economic systems in  South Africa and Nigeria.    </vt:lpstr>
      <vt:lpstr>PowerPoint Presentation</vt:lpstr>
      <vt:lpstr>Economy of South Africa</vt:lpstr>
      <vt:lpstr>Economy of South Africa</vt:lpstr>
      <vt:lpstr>Economy of South Africa</vt:lpstr>
      <vt:lpstr>Economy of Nigeria</vt:lpstr>
      <vt:lpstr>Economy of Nigeria</vt:lpstr>
      <vt:lpstr>Economy of Nigeria</vt:lpstr>
      <vt:lpstr>ECONOMIC CONTINUUM</vt:lpstr>
      <vt:lpstr>ECONOMIC CONTINUUM</vt:lpstr>
    </vt:vector>
  </TitlesOfParts>
  <Company>PCSD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SS7E1a Compare how traditional, command, and market economies answer the economic questions of   (1) what to produce (2) how to produce (3) for whom to produce</dc:title>
  <dc:creator>Paulding Co School District</dc:creator>
  <cp:lastModifiedBy>Brookelynn Ashworth</cp:lastModifiedBy>
  <cp:revision>10</cp:revision>
  <dcterms:created xsi:type="dcterms:W3CDTF">2009-01-22T15:44:16Z</dcterms:created>
  <dcterms:modified xsi:type="dcterms:W3CDTF">2016-01-13T17:21:39Z</dcterms:modified>
</cp:coreProperties>
</file>