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87" r:id="rId4"/>
    <p:sldMasterId id="2147483700" r:id="rId5"/>
  </p:sldMasterIdLst>
  <p:sldIdLst>
    <p:sldId id="259" r:id="rId6"/>
    <p:sldId id="275" r:id="rId7"/>
    <p:sldId id="278" r:id="rId8"/>
    <p:sldId id="260" r:id="rId9"/>
    <p:sldId id="279" r:id="rId10"/>
    <p:sldId id="280" r:id="rId11"/>
    <p:sldId id="281" r:id="rId12"/>
    <p:sldId id="282" r:id="rId13"/>
    <p:sldId id="283" r:id="rId14"/>
    <p:sldId id="284" r:id="rId15"/>
    <p:sldId id="285" r:id="rId16"/>
    <p:sldId id="272" r:id="rId17"/>
    <p:sldId id="286"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0000"/>
    <a:srgbClr val="00003C"/>
    <a:srgbClr val="000036"/>
    <a:srgbClr val="000066"/>
    <a:srgbClr val="CCFFFF"/>
    <a:srgbClr val="01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2" d="100"/>
          <a:sy n="92" d="100"/>
        </p:scale>
        <p:origin x="13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D68724-5A6C-40FA-86CC-7CD7F1E593C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E04726-69A6-4576-A1ED-BD79C44726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8DF37B-E998-4D27-AF4B-C551755D21E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B90A41-F93A-4BB7-B61A-3F9A72415F1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FEC4A3-1B63-4CF8-8A90-AE32A126D61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F1E7C0-998C-42DF-AE25-48D49851343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44214B-BDD4-485A-9762-E46BF027B7B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3BDC13B-E90F-49F4-A09B-7400F508001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85AD59-25D3-43B5-A2FC-022D698421D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E66DA5-2256-48B4-8B67-FE708C93DFD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2A0ACB-32E9-43F6-BE40-5F0223B5576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06E68-D7E6-44FA-A8B1-B0209668BC4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F017D1-06EF-4CE6-A683-5EC3636E8AD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64E9FA-0E14-47AC-B949-53EBF63CE00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9BB66D-F1B9-4E79-B3D9-05BB444EC29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4AF9B44-E930-4EDE-974C-B4DE75671C3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8F2E2E-30FC-4F46-BDBF-8DDEF706201F}"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A173299-768A-4F63-928F-8DB8F5BA841B}"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3800475" y="1789113"/>
            <a:ext cx="5340350" cy="5056187"/>
            <a:chOff x="2394" y="1127"/>
            <a:chExt cx="3364" cy="3185"/>
          </a:xfrm>
        </p:grpSpPr>
        <p:sp>
          <p:nvSpPr>
            <p:cNvPr id="4198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98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198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99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99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99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99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99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99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99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99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99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4199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4200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4200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0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1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1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4201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201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4201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1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201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4201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201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201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4202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42021" name="Rectangle 37"/>
          <p:cNvSpPr>
            <a:spLocks noGrp="1" noChangeArrowheads="1"/>
          </p:cNvSpPr>
          <p:nvPr>
            <p:ph type="dt" sz="half" idx="2"/>
          </p:nvPr>
        </p:nvSpPr>
        <p:spPr/>
        <p:txBody>
          <a:bodyPr/>
          <a:lstStyle>
            <a:lvl1pPr>
              <a:defRPr/>
            </a:lvl1pPr>
          </a:lstStyle>
          <a:p>
            <a:endParaRPr lang="en-US"/>
          </a:p>
        </p:txBody>
      </p:sp>
      <p:sp>
        <p:nvSpPr>
          <p:cNvPr id="42022" name="Rectangle 38"/>
          <p:cNvSpPr>
            <a:spLocks noGrp="1" noChangeArrowheads="1"/>
          </p:cNvSpPr>
          <p:nvPr>
            <p:ph type="ftr" sz="quarter" idx="3"/>
          </p:nvPr>
        </p:nvSpPr>
        <p:spPr/>
        <p:txBody>
          <a:bodyPr/>
          <a:lstStyle>
            <a:lvl1pPr>
              <a:defRPr/>
            </a:lvl1pPr>
          </a:lstStyle>
          <a:p>
            <a:endParaRPr lang="en-US"/>
          </a:p>
        </p:txBody>
      </p:sp>
      <p:sp>
        <p:nvSpPr>
          <p:cNvPr id="42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20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42025" name="Rectangle 41"/>
          <p:cNvSpPr>
            <a:spLocks noGrp="1" noChangeArrowheads="1"/>
          </p:cNvSpPr>
          <p:nvPr>
            <p:ph type="sldNum" sz="quarter" idx="4"/>
          </p:nvPr>
        </p:nvSpPr>
        <p:spPr/>
        <p:txBody>
          <a:bodyPr/>
          <a:lstStyle>
            <a:lvl1pPr>
              <a:defRPr/>
            </a:lvl1pPr>
          </a:lstStyle>
          <a:p>
            <a:fld id="{D0ABBFFF-961A-41E4-96B3-2A4A66E935E1}"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60F38F-8D2D-4FFD-BB79-B7887CBC471F}"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5E3631-EC9D-43AF-B21C-E483C546BD9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71083A-2CCD-4EBB-A67B-F9697BDBE65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48EC68-1CDF-4AD7-AAAE-2D09C20D87E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85980E-A88B-4128-9ECE-D4F045112ECA}"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52E5528-5AA8-4D8A-BA85-FC4F82D67C40}"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23EE48-0BFA-4F0D-9269-C79DB1C1A09F}"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8CFECE-35EA-40C6-9EFD-931CB9F8D3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A8507E-9371-4503-B535-6827A8697038}"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4E5FFC-8AE4-44DC-8CE3-C2A404F73F5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9277FA-0B09-4544-9CBD-A3CC51B01143}"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EB90A41-F93A-4BB7-B61A-3F9A72415F1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FEC4A3-1B63-4CF8-8A90-AE32A126D61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FF1E7C0-998C-42DF-AE25-48D49851343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D2FF8A-5254-4931-B529-AF8604DCD762}"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744214B-BDD4-485A-9762-E46BF027B7BA}"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3BDC13B-E90F-49F4-A09B-7400F508001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5AD59-25D3-43B5-A2FC-022D698421D0}"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66DA5-2256-48B4-8B67-FE708C93DFD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A0ACB-32E9-43F6-BE40-5F0223B5576F}"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2F017D1-06EF-4CE6-A683-5EC3636E8AD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4E9FA-0E14-47AC-B949-53EBF63CE00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B66D-F1B9-4E79-B3D9-05BB444EC29C}"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4AF9B44-E930-4EDE-974C-B4DE75671C3A}"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CEB90A41-F93A-4BB7-B61A-3F9A72415F1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758BA3B-293F-48D7-BFF3-E8AE078B6BD2}"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C6FEC4A3-1B63-4CF8-8A90-AE32A126D61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1E7C0-998C-42DF-AE25-48D49851343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214B-BDD4-485A-9762-E46BF027B7B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3BDC13B-E90F-49F4-A09B-7400F508001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5AD59-25D3-43B5-A2FC-022D698421D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66DA5-2256-48B4-8B67-FE708C93DFDE}"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162A0ACB-32E9-43F6-BE40-5F0223B5576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B2F017D1-06EF-4CE6-A683-5EC3636E8AD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4E9FA-0E14-47AC-B949-53EBF63CE006}"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B66D-F1B9-4E79-B3D9-05BB444EC2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DA5347-4213-4DF5-B058-858E5C0543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F2C10C-DF73-4128-B5AD-ED2D7E1A55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764788-E977-448D-9806-3029E17FBD7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BC1340-EFBF-426A-BF2C-9BD99B88A62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609600"/>
            <a:ext cx="8001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76400"/>
            <a:ext cx="80772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F3D75CC-EC61-4A47-BFB2-D03B7A3866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800">
          <a:solidFill>
            <a:schemeClr val="bg1"/>
          </a:solidFill>
          <a:latin typeface="+mj-lt"/>
          <a:ea typeface="+mj-ea"/>
          <a:cs typeface="+mj-cs"/>
        </a:defRPr>
      </a:lvl1pPr>
      <a:lvl2pPr algn="ctr" rtl="0" fontAlgn="base">
        <a:spcBef>
          <a:spcPct val="0"/>
        </a:spcBef>
        <a:spcAft>
          <a:spcPct val="0"/>
        </a:spcAft>
        <a:defRPr sz="4800">
          <a:solidFill>
            <a:schemeClr val="bg1"/>
          </a:solidFill>
          <a:latin typeface="CAC Futura Casual" pitchFamily="2" charset="0"/>
        </a:defRPr>
      </a:lvl2pPr>
      <a:lvl3pPr algn="ctr" rtl="0" fontAlgn="base">
        <a:spcBef>
          <a:spcPct val="0"/>
        </a:spcBef>
        <a:spcAft>
          <a:spcPct val="0"/>
        </a:spcAft>
        <a:defRPr sz="4800">
          <a:solidFill>
            <a:schemeClr val="bg1"/>
          </a:solidFill>
          <a:latin typeface="CAC Futura Casual" pitchFamily="2" charset="0"/>
        </a:defRPr>
      </a:lvl3pPr>
      <a:lvl4pPr algn="ctr" rtl="0" fontAlgn="base">
        <a:spcBef>
          <a:spcPct val="0"/>
        </a:spcBef>
        <a:spcAft>
          <a:spcPct val="0"/>
        </a:spcAft>
        <a:defRPr sz="4800">
          <a:solidFill>
            <a:schemeClr val="bg1"/>
          </a:solidFill>
          <a:latin typeface="CAC Futura Casual" pitchFamily="2" charset="0"/>
        </a:defRPr>
      </a:lvl4pPr>
      <a:lvl5pPr algn="ctr" rtl="0" fontAlgn="base">
        <a:spcBef>
          <a:spcPct val="0"/>
        </a:spcBef>
        <a:spcAft>
          <a:spcPct val="0"/>
        </a:spcAft>
        <a:defRPr sz="4800">
          <a:solidFill>
            <a:schemeClr val="bg1"/>
          </a:solidFill>
          <a:latin typeface="CAC Futura Casual" pitchFamily="2" charset="0"/>
        </a:defRPr>
      </a:lvl5pPr>
      <a:lvl6pPr marL="457200" algn="ctr" rtl="0" fontAlgn="base">
        <a:spcBef>
          <a:spcPct val="0"/>
        </a:spcBef>
        <a:spcAft>
          <a:spcPct val="0"/>
        </a:spcAft>
        <a:defRPr sz="4800">
          <a:solidFill>
            <a:schemeClr val="bg1"/>
          </a:solidFill>
          <a:latin typeface="CAC Futura Casual" pitchFamily="2" charset="0"/>
        </a:defRPr>
      </a:lvl6pPr>
      <a:lvl7pPr marL="914400" algn="ctr" rtl="0" fontAlgn="base">
        <a:spcBef>
          <a:spcPct val="0"/>
        </a:spcBef>
        <a:spcAft>
          <a:spcPct val="0"/>
        </a:spcAft>
        <a:defRPr sz="4800">
          <a:solidFill>
            <a:schemeClr val="bg1"/>
          </a:solidFill>
          <a:latin typeface="CAC Futura Casual" pitchFamily="2" charset="0"/>
        </a:defRPr>
      </a:lvl7pPr>
      <a:lvl8pPr marL="1371600" algn="ctr" rtl="0" fontAlgn="base">
        <a:spcBef>
          <a:spcPct val="0"/>
        </a:spcBef>
        <a:spcAft>
          <a:spcPct val="0"/>
        </a:spcAft>
        <a:defRPr sz="4800">
          <a:solidFill>
            <a:schemeClr val="bg1"/>
          </a:solidFill>
          <a:latin typeface="CAC Futura Casual" pitchFamily="2" charset="0"/>
        </a:defRPr>
      </a:lvl8pPr>
      <a:lvl9pPr marL="1828800" algn="ctr" rtl="0" fontAlgn="base">
        <a:spcBef>
          <a:spcPct val="0"/>
        </a:spcBef>
        <a:spcAft>
          <a:spcPct val="0"/>
        </a:spcAft>
        <a:defRPr sz="4800">
          <a:solidFill>
            <a:schemeClr val="bg1"/>
          </a:solidFill>
          <a:latin typeface="CAC Futura Casual" pitchFamily="2" charset="0"/>
        </a:defRPr>
      </a:lvl9pPr>
    </p:titleStyle>
    <p:bodyStyle>
      <a:lvl1pPr marL="342900" indent="-342900" algn="l" rtl="0" fontAlgn="base">
        <a:spcBef>
          <a:spcPct val="20000"/>
        </a:spcBef>
        <a:spcAft>
          <a:spcPct val="0"/>
        </a:spcAft>
        <a:buSzPct val="80000"/>
        <a:buFont typeface="Wingdings" pitchFamily="2" charset="2"/>
        <a:buChar char="§"/>
        <a:defRPr sz="4400">
          <a:solidFill>
            <a:schemeClr val="bg1"/>
          </a:solidFill>
          <a:latin typeface="+mn-lt"/>
          <a:ea typeface="+mn-ea"/>
          <a:cs typeface="+mn-cs"/>
        </a:defRPr>
      </a:lvl1pPr>
      <a:lvl2pPr marL="742950" indent="-285750" algn="l" rtl="0" fontAlgn="base">
        <a:spcBef>
          <a:spcPct val="20000"/>
        </a:spcBef>
        <a:spcAft>
          <a:spcPct val="0"/>
        </a:spcAft>
        <a:buSzPct val="80000"/>
        <a:buFont typeface="Wingdings" pitchFamily="2" charset="2"/>
        <a:buChar char="§"/>
        <a:defRPr sz="4000">
          <a:solidFill>
            <a:schemeClr val="bg1"/>
          </a:solidFill>
          <a:latin typeface="+mn-lt"/>
        </a:defRPr>
      </a:lvl2pPr>
      <a:lvl3pPr marL="1143000" indent="-228600" algn="l" rtl="0" fontAlgn="base">
        <a:spcBef>
          <a:spcPct val="20000"/>
        </a:spcBef>
        <a:spcAft>
          <a:spcPct val="0"/>
        </a:spcAft>
        <a:buSzPct val="80000"/>
        <a:buFont typeface="Wingdings" pitchFamily="2" charset="2"/>
        <a:buChar char="§"/>
        <a:defRPr sz="3600">
          <a:solidFill>
            <a:schemeClr val="bg1"/>
          </a:solidFill>
          <a:latin typeface="+mn-lt"/>
        </a:defRPr>
      </a:lvl3pPr>
      <a:lvl4pPr marL="1600200" indent="-228600" algn="l" rtl="0" fontAlgn="base">
        <a:spcBef>
          <a:spcPct val="20000"/>
        </a:spcBef>
        <a:spcAft>
          <a:spcPct val="0"/>
        </a:spcAft>
        <a:buSzPct val="80000"/>
        <a:buFont typeface="Wingdings" pitchFamily="2" charset="2"/>
        <a:buChar char="§"/>
        <a:defRPr sz="3200">
          <a:solidFill>
            <a:schemeClr val="bg1"/>
          </a:solidFill>
          <a:latin typeface="+mn-lt"/>
        </a:defRPr>
      </a:lvl4pPr>
      <a:lvl5pPr marL="2057400" indent="-228600" algn="l" rtl="0" fontAlgn="base">
        <a:spcBef>
          <a:spcPct val="20000"/>
        </a:spcBef>
        <a:spcAft>
          <a:spcPct val="0"/>
        </a:spcAft>
        <a:buSzPct val="80000"/>
        <a:buFont typeface="Wingdings" pitchFamily="2" charset="2"/>
        <a:buChar char="§"/>
        <a:defRPr sz="3200">
          <a:solidFill>
            <a:schemeClr val="bg1"/>
          </a:solidFill>
          <a:latin typeface="+mn-lt"/>
        </a:defRPr>
      </a:lvl5pPr>
      <a:lvl6pPr marL="2514600" indent="-228600" algn="l" rtl="0" fontAlgn="base">
        <a:spcBef>
          <a:spcPct val="20000"/>
        </a:spcBef>
        <a:spcAft>
          <a:spcPct val="0"/>
        </a:spcAft>
        <a:buSzPct val="80000"/>
        <a:buFont typeface="Wingdings" pitchFamily="2" charset="2"/>
        <a:buChar char="§"/>
        <a:defRPr sz="3200">
          <a:solidFill>
            <a:schemeClr val="bg1"/>
          </a:solidFill>
          <a:latin typeface="+mn-lt"/>
        </a:defRPr>
      </a:lvl6pPr>
      <a:lvl7pPr marL="2971800" indent="-228600" algn="l" rtl="0" fontAlgn="base">
        <a:spcBef>
          <a:spcPct val="20000"/>
        </a:spcBef>
        <a:spcAft>
          <a:spcPct val="0"/>
        </a:spcAft>
        <a:buSzPct val="80000"/>
        <a:buFont typeface="Wingdings" pitchFamily="2" charset="2"/>
        <a:buChar char="§"/>
        <a:defRPr sz="3200">
          <a:solidFill>
            <a:schemeClr val="bg1"/>
          </a:solidFill>
          <a:latin typeface="+mn-lt"/>
        </a:defRPr>
      </a:lvl7pPr>
      <a:lvl8pPr marL="3429000" indent="-228600" algn="l" rtl="0" fontAlgn="base">
        <a:spcBef>
          <a:spcPct val="20000"/>
        </a:spcBef>
        <a:spcAft>
          <a:spcPct val="0"/>
        </a:spcAft>
        <a:buSzPct val="80000"/>
        <a:buFont typeface="Wingdings" pitchFamily="2" charset="2"/>
        <a:buChar char="§"/>
        <a:defRPr sz="3200">
          <a:solidFill>
            <a:schemeClr val="bg1"/>
          </a:solidFill>
          <a:latin typeface="+mn-lt"/>
        </a:defRPr>
      </a:lvl8pPr>
      <a:lvl9pPr marL="3886200" indent="-228600" algn="l" rtl="0" fontAlgn="base">
        <a:spcBef>
          <a:spcPct val="20000"/>
        </a:spcBef>
        <a:spcAft>
          <a:spcPct val="0"/>
        </a:spcAft>
        <a:buSzPct val="80000"/>
        <a:buFont typeface="Wingdings" pitchFamily="2" charset="2"/>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399CF9A-F5B6-4F85-B941-996330A1C9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4" r:id="rId12"/>
    <p:sldLayoutId id="2147483685" r:id="rId13"/>
    <p:sldLayoutId id="2147483686"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3800475" y="1789113"/>
            <a:ext cx="5340350" cy="5056187"/>
            <a:chOff x="2394" y="1127"/>
            <a:chExt cx="3364" cy="3185"/>
          </a:xfrm>
        </p:grpSpPr>
        <p:sp>
          <p:nvSpPr>
            <p:cNvPr id="40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0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409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409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409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40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0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409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0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40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0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09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409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409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p>
        </p:txBody>
      </p:sp>
      <p:sp>
        <p:nvSpPr>
          <p:cNvPr id="410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US"/>
          </a:p>
        </p:txBody>
      </p:sp>
      <p:sp>
        <p:nvSpPr>
          <p:cNvPr id="410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A6766644-4D32-4E16-B17E-430D18E1A57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F3D75CC-EC61-4A47-BFB2-D03B7A38663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F3D75CC-EC61-4A47-BFB2-D03B7A38663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SS7E9a</a:t>
            </a:r>
            <a:endParaRPr lang="en-US" b="1" dirty="0"/>
          </a:p>
        </p:txBody>
      </p:sp>
      <p:sp>
        <p:nvSpPr>
          <p:cNvPr id="5123" name="Rectangle 3"/>
          <p:cNvSpPr>
            <a:spLocks noGrp="1" noChangeArrowheads="1"/>
          </p:cNvSpPr>
          <p:nvPr>
            <p:ph type="body" idx="1"/>
          </p:nvPr>
        </p:nvSpPr>
        <p:spPr/>
        <p:txBody>
          <a:bodyPr/>
          <a:lstStyle/>
          <a:p>
            <a:pPr algn="ctr">
              <a:buFont typeface="Wingdings" pitchFamily="2" charset="2"/>
              <a:buNone/>
            </a:pPr>
            <a:r>
              <a:rPr lang="en-US" sz="4800" dirty="0"/>
              <a:t>Explain </a:t>
            </a:r>
            <a:r>
              <a:rPr lang="en-US" sz="4800" dirty="0" smtClean="0"/>
              <a:t>how specialization encourages trade between countries. </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descr="embargo.jpg"/>
          <p:cNvPicPr>
            <a:picLocks noChangeAspect="1"/>
          </p:cNvPicPr>
          <p:nvPr/>
        </p:nvPicPr>
        <p:blipFill>
          <a:blip r:embed="rId2" cstate="print"/>
          <a:stretch>
            <a:fillRect/>
          </a:stretch>
        </p:blipFill>
        <p:spPr>
          <a:xfrm>
            <a:off x="2286000" y="3428999"/>
            <a:ext cx="4010891" cy="3308985"/>
          </a:xfrm>
          <a:prstGeom prst="rect">
            <a:avLst/>
          </a:prstGeom>
        </p:spPr>
      </p:pic>
      <p:pic>
        <p:nvPicPr>
          <p:cNvPr id="3" name="Picture 2" descr="fwdeklerk_2 and mandela.jpg"/>
          <p:cNvPicPr>
            <a:picLocks noChangeAspect="1"/>
          </p:cNvPicPr>
          <p:nvPr/>
        </p:nvPicPr>
        <p:blipFill>
          <a:blip r:embed="rId3" cstate="print"/>
          <a:stretch>
            <a:fillRect/>
          </a:stretch>
        </p:blipFill>
        <p:spPr>
          <a:xfrm>
            <a:off x="5715000" y="304800"/>
            <a:ext cx="3014133" cy="3048000"/>
          </a:xfrm>
          <a:prstGeom prst="rect">
            <a:avLst/>
          </a:prstGeom>
        </p:spPr>
      </p:pic>
      <p:pic>
        <p:nvPicPr>
          <p:cNvPr id="4" name="Picture 3" descr="iraqwar.jpg"/>
          <p:cNvPicPr>
            <a:picLocks noChangeAspect="1"/>
          </p:cNvPicPr>
          <p:nvPr/>
        </p:nvPicPr>
        <p:blipFill>
          <a:blip r:embed="rId4" cstate="print"/>
          <a:stretch>
            <a:fillRect/>
          </a:stretch>
        </p:blipFill>
        <p:spPr>
          <a:xfrm>
            <a:off x="533400" y="381000"/>
            <a:ext cx="3844035" cy="28956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SS7E9c</a:t>
            </a:r>
            <a:endParaRPr lang="en-US" sz="6000" b="1" dirty="0"/>
          </a:p>
        </p:txBody>
      </p:sp>
      <p:sp>
        <p:nvSpPr>
          <p:cNvPr id="3" name="Content Placeholder 2"/>
          <p:cNvSpPr>
            <a:spLocks noGrp="1"/>
          </p:cNvSpPr>
          <p:nvPr>
            <p:ph idx="1"/>
          </p:nvPr>
        </p:nvSpPr>
        <p:spPr/>
        <p:txBody>
          <a:bodyPr/>
          <a:lstStyle/>
          <a:p>
            <a:pPr>
              <a:buNone/>
            </a:pPr>
            <a:r>
              <a:rPr lang="en-US" sz="4800" dirty="0" smtClean="0"/>
              <a:t>  Explain why international trade requires a system for exchanging currencies between nations.</a:t>
            </a: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b="1" dirty="0" smtClean="0"/>
              <a:t>Currency Exchange</a:t>
            </a:r>
            <a:endParaRPr lang="en-US" sz="4000" b="1" dirty="0"/>
          </a:p>
        </p:txBody>
      </p:sp>
      <p:sp>
        <p:nvSpPr>
          <p:cNvPr id="33795" name="Rectangle 3"/>
          <p:cNvSpPr>
            <a:spLocks noGrp="1" noChangeArrowheads="1"/>
          </p:cNvSpPr>
          <p:nvPr>
            <p:ph type="body" idx="1"/>
          </p:nvPr>
        </p:nvSpPr>
        <p:spPr/>
        <p:txBody>
          <a:bodyPr/>
          <a:lstStyle/>
          <a:p>
            <a:pPr>
              <a:lnSpc>
                <a:spcPct val="80000"/>
              </a:lnSpc>
            </a:pPr>
            <a:r>
              <a:rPr lang="en-US" sz="2000" dirty="0" smtClean="0"/>
              <a:t>Most countries have their own currency.  In order for them to pay for goods as they trade with other countries, they have to have a system of changing from one type of currency to another.</a:t>
            </a:r>
          </a:p>
          <a:p>
            <a:pPr>
              <a:lnSpc>
                <a:spcPct val="80000"/>
              </a:lnSpc>
            </a:pPr>
            <a:endParaRPr lang="en-US" sz="2000" dirty="0" smtClean="0"/>
          </a:p>
          <a:p>
            <a:pPr>
              <a:lnSpc>
                <a:spcPct val="80000"/>
              </a:lnSpc>
            </a:pPr>
            <a:r>
              <a:rPr lang="en-US" sz="2000" dirty="0" smtClean="0"/>
              <a:t>This is known as an </a:t>
            </a:r>
            <a:r>
              <a:rPr lang="en-US" sz="2000" u="sng" dirty="0" smtClean="0"/>
              <a:t>exchange rate</a:t>
            </a:r>
            <a:r>
              <a:rPr lang="en-US" sz="2000" dirty="0" smtClean="0"/>
              <a:t>.</a:t>
            </a:r>
          </a:p>
          <a:p>
            <a:pPr>
              <a:lnSpc>
                <a:spcPct val="80000"/>
              </a:lnSpc>
              <a:buNone/>
            </a:pPr>
            <a:endParaRPr lang="en-US" sz="2000" dirty="0"/>
          </a:p>
        </p:txBody>
      </p:sp>
      <p:graphicFrame>
        <p:nvGraphicFramePr>
          <p:cNvPr id="4" name="Table 3"/>
          <p:cNvGraphicFramePr>
            <a:graphicFrameLocks noGrp="1"/>
          </p:cNvGraphicFramePr>
          <p:nvPr/>
        </p:nvGraphicFramePr>
        <p:xfrm>
          <a:off x="533400" y="3352800"/>
          <a:ext cx="6096000" cy="28651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Country</a:t>
                      </a:r>
                      <a:endParaRPr lang="en-US" dirty="0"/>
                    </a:p>
                  </a:txBody>
                  <a:tcPr/>
                </a:tc>
                <a:tc>
                  <a:txBody>
                    <a:bodyPr/>
                    <a:lstStyle/>
                    <a:p>
                      <a:pPr algn="ctr"/>
                      <a:r>
                        <a:rPr lang="en-US" dirty="0" smtClean="0"/>
                        <a:t>Currency</a:t>
                      </a:r>
                      <a:endParaRPr lang="en-US" dirty="0"/>
                    </a:p>
                  </a:txBody>
                  <a:tcPr/>
                </a:tc>
                <a:tc>
                  <a:txBody>
                    <a:bodyPr/>
                    <a:lstStyle/>
                    <a:p>
                      <a:pPr algn="ctr"/>
                      <a:r>
                        <a:rPr lang="en-US" dirty="0" smtClean="0"/>
                        <a:t>Equivalent in US dollars</a:t>
                      </a:r>
                      <a:endParaRPr lang="en-US" dirty="0"/>
                    </a:p>
                  </a:txBody>
                  <a:tcPr/>
                </a:tc>
              </a:tr>
              <a:tr h="370840">
                <a:tc>
                  <a:txBody>
                    <a:bodyPr/>
                    <a:lstStyle/>
                    <a:p>
                      <a:pPr algn="ctr"/>
                      <a:r>
                        <a:rPr lang="en-US" dirty="0" smtClean="0"/>
                        <a:t>United States</a:t>
                      </a:r>
                      <a:endParaRPr lang="en-US" dirty="0"/>
                    </a:p>
                  </a:txBody>
                  <a:tcPr/>
                </a:tc>
                <a:tc>
                  <a:txBody>
                    <a:bodyPr/>
                    <a:lstStyle/>
                    <a:p>
                      <a:pPr algn="ctr"/>
                      <a:r>
                        <a:rPr lang="en-US" dirty="0" smtClean="0"/>
                        <a:t>Dollar</a:t>
                      </a:r>
                    </a:p>
                  </a:txBody>
                  <a:tcPr/>
                </a:tc>
                <a:tc>
                  <a:txBody>
                    <a:bodyPr/>
                    <a:lstStyle/>
                    <a:p>
                      <a:pPr algn="ctr"/>
                      <a:r>
                        <a:rPr lang="en-US" dirty="0" smtClean="0"/>
                        <a:t>$1.00</a:t>
                      </a:r>
                      <a:endParaRPr lang="en-US" dirty="0"/>
                    </a:p>
                  </a:txBody>
                  <a:tcPr/>
                </a:tc>
              </a:tr>
              <a:tr h="370840">
                <a:tc>
                  <a:txBody>
                    <a:bodyPr/>
                    <a:lstStyle/>
                    <a:p>
                      <a:pPr algn="ctr"/>
                      <a:r>
                        <a:rPr lang="en-US" dirty="0" smtClean="0"/>
                        <a:t>India</a:t>
                      </a:r>
                      <a:endParaRPr lang="en-US" dirty="0"/>
                    </a:p>
                  </a:txBody>
                  <a:tcPr/>
                </a:tc>
                <a:tc>
                  <a:txBody>
                    <a:bodyPr/>
                    <a:lstStyle/>
                    <a:p>
                      <a:pPr algn="ctr"/>
                      <a:r>
                        <a:rPr lang="en-US" dirty="0" smtClean="0"/>
                        <a:t>Rupee</a:t>
                      </a:r>
                      <a:endParaRPr lang="en-US" dirty="0"/>
                    </a:p>
                  </a:txBody>
                  <a:tcPr/>
                </a:tc>
                <a:tc>
                  <a:txBody>
                    <a:bodyPr/>
                    <a:lstStyle/>
                    <a:p>
                      <a:pPr algn="ctr"/>
                      <a:r>
                        <a:rPr lang="en-US" dirty="0" smtClean="0"/>
                        <a:t>41.5 /</a:t>
                      </a:r>
                      <a:r>
                        <a:rPr lang="en-US" baseline="0" dirty="0" smtClean="0"/>
                        <a:t> dollar</a:t>
                      </a:r>
                      <a:endParaRPr lang="en-US" dirty="0"/>
                    </a:p>
                  </a:txBody>
                  <a:tcPr/>
                </a:tc>
              </a:tr>
              <a:tr h="370840">
                <a:tc>
                  <a:txBody>
                    <a:bodyPr/>
                    <a:lstStyle/>
                    <a:p>
                      <a:pPr algn="ctr"/>
                      <a:r>
                        <a:rPr lang="en-US" dirty="0" smtClean="0"/>
                        <a:t>China</a:t>
                      </a:r>
                      <a:endParaRPr lang="en-US" dirty="0"/>
                    </a:p>
                  </a:txBody>
                  <a:tcPr/>
                </a:tc>
                <a:tc>
                  <a:txBody>
                    <a:bodyPr/>
                    <a:lstStyle/>
                    <a:p>
                      <a:pPr algn="ctr"/>
                      <a:r>
                        <a:rPr lang="en-US" dirty="0" smtClean="0"/>
                        <a:t>Yuan</a:t>
                      </a:r>
                      <a:endParaRPr lang="en-US" dirty="0"/>
                    </a:p>
                  </a:txBody>
                  <a:tcPr/>
                </a:tc>
                <a:tc>
                  <a:txBody>
                    <a:bodyPr/>
                    <a:lstStyle/>
                    <a:p>
                      <a:pPr algn="ctr"/>
                      <a:r>
                        <a:rPr lang="en-US" dirty="0" smtClean="0"/>
                        <a:t>7.61 / dollar</a:t>
                      </a:r>
                      <a:endParaRPr lang="en-US" dirty="0"/>
                    </a:p>
                  </a:txBody>
                  <a:tcPr/>
                </a:tc>
              </a:tr>
              <a:tr h="370840">
                <a:tc>
                  <a:txBody>
                    <a:bodyPr/>
                    <a:lstStyle/>
                    <a:p>
                      <a:pPr algn="ctr"/>
                      <a:r>
                        <a:rPr lang="en-US" dirty="0" smtClean="0"/>
                        <a:t>Japan</a:t>
                      </a:r>
                      <a:endParaRPr lang="en-US" dirty="0"/>
                    </a:p>
                  </a:txBody>
                  <a:tcPr/>
                </a:tc>
                <a:tc>
                  <a:txBody>
                    <a:bodyPr/>
                    <a:lstStyle/>
                    <a:p>
                      <a:pPr algn="ctr"/>
                      <a:r>
                        <a:rPr lang="en-US" dirty="0" smtClean="0"/>
                        <a:t>Yen</a:t>
                      </a:r>
                      <a:endParaRPr lang="en-US" dirty="0"/>
                    </a:p>
                  </a:txBody>
                  <a:tcPr/>
                </a:tc>
                <a:tc>
                  <a:txBody>
                    <a:bodyPr/>
                    <a:lstStyle/>
                    <a:p>
                      <a:pPr algn="ctr"/>
                      <a:r>
                        <a:rPr lang="en-US" dirty="0" smtClean="0"/>
                        <a:t>117 / dollar</a:t>
                      </a:r>
                      <a:endParaRPr lang="en-US" dirty="0"/>
                    </a:p>
                  </a:txBody>
                  <a:tcPr/>
                </a:tc>
              </a:tr>
              <a:tr h="370840">
                <a:tc>
                  <a:txBody>
                    <a:bodyPr/>
                    <a:lstStyle/>
                    <a:p>
                      <a:pPr algn="ctr"/>
                      <a:r>
                        <a:rPr lang="en-US" dirty="0" smtClean="0"/>
                        <a:t>North Korea</a:t>
                      </a:r>
                      <a:endParaRPr lang="en-US" dirty="0"/>
                    </a:p>
                  </a:txBody>
                  <a:tcPr/>
                </a:tc>
                <a:tc>
                  <a:txBody>
                    <a:bodyPr/>
                    <a:lstStyle/>
                    <a:p>
                      <a:pPr algn="ctr"/>
                      <a:r>
                        <a:rPr lang="en-US" dirty="0" smtClean="0"/>
                        <a:t>Won</a:t>
                      </a:r>
                      <a:endParaRPr lang="en-US" dirty="0"/>
                    </a:p>
                  </a:txBody>
                  <a:tcPr/>
                </a:tc>
                <a:tc>
                  <a:txBody>
                    <a:bodyPr/>
                    <a:lstStyle/>
                    <a:p>
                      <a:pPr algn="ctr"/>
                      <a:r>
                        <a:rPr lang="en-US" dirty="0" smtClean="0"/>
                        <a:t>140 / dollar</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770" decel="100000"/>
                                        <p:tgtEl>
                                          <p:spTgt spid="33795">
                                            <p:txEl>
                                              <p:pRg st="0" end="0"/>
                                            </p:txEl>
                                          </p:spTgt>
                                        </p:tgtEl>
                                      </p:cBhvr>
                                    </p:animEffect>
                                    <p:animScale>
                                      <p:cBhvr>
                                        <p:cTn id="8" dur="770" decel="100000"/>
                                        <p:tgtEl>
                                          <p:spTgt spid="33795">
                                            <p:txEl>
                                              <p:pRg st="0" end="0"/>
                                            </p:txEl>
                                          </p:spTgt>
                                        </p:tgtEl>
                                      </p:cBhvr>
                                      <p:from x="10000" y="10000"/>
                                      <p:to x="200000" y="450000"/>
                                    </p:animScale>
                                    <p:animScale>
                                      <p:cBhvr>
                                        <p:cTn id="9" dur="1230" accel="100000" fill="hold">
                                          <p:stCondLst>
                                            <p:cond delay="770"/>
                                          </p:stCondLst>
                                        </p:cTn>
                                        <p:tgtEl>
                                          <p:spTgt spid="33795">
                                            <p:txEl>
                                              <p:pRg st="0" end="0"/>
                                            </p:txEl>
                                          </p:spTgt>
                                        </p:tgtEl>
                                      </p:cBhvr>
                                      <p:from x="200000" y="450000"/>
                                      <p:to x="100000" y="100000"/>
                                    </p:animScale>
                                    <p:set>
                                      <p:cBhvr>
                                        <p:cTn id="10" dur="770" fill="hold"/>
                                        <p:tgtEl>
                                          <p:spTgt spid="33795">
                                            <p:txEl>
                                              <p:pRg st="0" end="0"/>
                                            </p:txEl>
                                          </p:spTgt>
                                        </p:tgtEl>
                                        <p:attrNameLst>
                                          <p:attrName>ppt_x</p:attrName>
                                        </p:attrNameLst>
                                      </p:cBhvr>
                                      <p:to>
                                        <p:strVal val="(0.5)"/>
                                      </p:to>
                                    </p:set>
                                    <p:anim from="(0.5)" to="(#ppt_x)" calcmode="lin" valueType="num">
                                      <p:cBhvr>
                                        <p:cTn id="11" dur="1230" accel="100000" fill="hold">
                                          <p:stCondLst>
                                            <p:cond delay="770"/>
                                          </p:stCondLst>
                                        </p:cTn>
                                        <p:tgtEl>
                                          <p:spTgt spid="33795">
                                            <p:txEl>
                                              <p:pRg st="0" end="0"/>
                                            </p:txEl>
                                          </p:spTgt>
                                        </p:tgtEl>
                                        <p:attrNameLst>
                                          <p:attrName>ppt_x</p:attrName>
                                        </p:attrNameLst>
                                      </p:cBhvr>
                                    </p:anim>
                                    <p:set>
                                      <p:cBhvr>
                                        <p:cTn id="12" dur="770" fill="hold"/>
                                        <p:tgtEl>
                                          <p:spTgt spid="3379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379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3795">
                                            <p:txEl>
                                              <p:pRg st="2" end="2"/>
                                            </p:txEl>
                                          </p:spTgt>
                                        </p:tgtEl>
                                        <p:attrNameLst>
                                          <p:attrName>style.visibility</p:attrName>
                                        </p:attrNameLst>
                                      </p:cBhvr>
                                      <p:to>
                                        <p:strVal val="visible"/>
                                      </p:to>
                                    </p:set>
                                    <p:animEffect transition="in" filter="fade">
                                      <p:cBhvr>
                                        <p:cTn id="18" dur="770" decel="100000"/>
                                        <p:tgtEl>
                                          <p:spTgt spid="33795">
                                            <p:txEl>
                                              <p:pRg st="2" end="2"/>
                                            </p:txEl>
                                          </p:spTgt>
                                        </p:tgtEl>
                                      </p:cBhvr>
                                    </p:animEffect>
                                    <p:animScale>
                                      <p:cBhvr>
                                        <p:cTn id="19" dur="770" decel="100000"/>
                                        <p:tgtEl>
                                          <p:spTgt spid="33795">
                                            <p:txEl>
                                              <p:pRg st="2" end="2"/>
                                            </p:txEl>
                                          </p:spTgt>
                                        </p:tgtEl>
                                      </p:cBhvr>
                                      <p:from x="10000" y="10000"/>
                                      <p:to x="200000" y="450000"/>
                                    </p:animScale>
                                    <p:animScale>
                                      <p:cBhvr>
                                        <p:cTn id="20" dur="1230" accel="100000" fill="hold">
                                          <p:stCondLst>
                                            <p:cond delay="770"/>
                                          </p:stCondLst>
                                        </p:cTn>
                                        <p:tgtEl>
                                          <p:spTgt spid="33795">
                                            <p:txEl>
                                              <p:pRg st="2" end="2"/>
                                            </p:txEl>
                                          </p:spTgt>
                                        </p:tgtEl>
                                      </p:cBhvr>
                                      <p:from x="200000" y="450000"/>
                                      <p:to x="100000" y="100000"/>
                                    </p:animScale>
                                    <p:set>
                                      <p:cBhvr>
                                        <p:cTn id="21" dur="770" fill="hold"/>
                                        <p:tgtEl>
                                          <p:spTgt spid="33795">
                                            <p:txEl>
                                              <p:pRg st="2" end="2"/>
                                            </p:txEl>
                                          </p:spTgt>
                                        </p:tgtEl>
                                        <p:attrNameLst>
                                          <p:attrName>ppt_x</p:attrName>
                                        </p:attrNameLst>
                                      </p:cBhvr>
                                      <p:to>
                                        <p:strVal val="(0.5)"/>
                                      </p:to>
                                    </p:set>
                                    <p:anim from="(0.5)" to="(#ppt_x)" calcmode="lin" valueType="num">
                                      <p:cBhvr>
                                        <p:cTn id="22" dur="1230" accel="100000" fill="hold">
                                          <p:stCondLst>
                                            <p:cond delay="770"/>
                                          </p:stCondLst>
                                        </p:cTn>
                                        <p:tgtEl>
                                          <p:spTgt spid="33795">
                                            <p:txEl>
                                              <p:pRg st="2" end="2"/>
                                            </p:txEl>
                                          </p:spTgt>
                                        </p:tgtEl>
                                        <p:attrNameLst>
                                          <p:attrName>ppt_x</p:attrName>
                                        </p:attrNameLst>
                                      </p:cBhvr>
                                    </p:anim>
                                    <p:set>
                                      <p:cBhvr>
                                        <p:cTn id="23" dur="770" fill="hold"/>
                                        <p:tgtEl>
                                          <p:spTgt spid="33795">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33795">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 Activity</a:t>
            </a:r>
            <a:endParaRPr lang="en-US" dirty="0"/>
          </a:p>
        </p:txBody>
      </p:sp>
      <p:sp>
        <p:nvSpPr>
          <p:cNvPr id="3" name="Content Placeholder 2"/>
          <p:cNvSpPr>
            <a:spLocks noGrp="1"/>
          </p:cNvSpPr>
          <p:nvPr>
            <p:ph idx="1"/>
          </p:nvPr>
        </p:nvSpPr>
        <p:spPr/>
        <p:txBody>
          <a:bodyPr/>
          <a:lstStyle/>
          <a:p>
            <a:r>
              <a:rPr lang="en-US" sz="2800" dirty="0" smtClean="0"/>
              <a:t>For the next 30 minutes, you will use the long piece of paper to illustrate your ideas that focus on Trade Barriers of Asia.  Be sure to include the following terms: </a:t>
            </a:r>
          </a:p>
          <a:p>
            <a:pPr lvl="1"/>
            <a:r>
              <a:rPr lang="en-US" sz="2400" dirty="0" smtClean="0"/>
              <a:t>Tariff</a:t>
            </a:r>
          </a:p>
          <a:p>
            <a:pPr lvl="1"/>
            <a:r>
              <a:rPr lang="en-US" sz="2400" dirty="0" smtClean="0"/>
              <a:t>Quota</a:t>
            </a:r>
          </a:p>
          <a:p>
            <a:pPr lvl="1"/>
            <a:r>
              <a:rPr lang="en-US" sz="2400" dirty="0" smtClean="0"/>
              <a:t>Embargo</a:t>
            </a:r>
          </a:p>
          <a:p>
            <a:pPr lvl="1"/>
            <a:r>
              <a:rPr lang="en-US" sz="2400" dirty="0" smtClean="0"/>
              <a:t>Currency Exchange</a:t>
            </a:r>
          </a:p>
          <a:p>
            <a:pPr lvl="1"/>
            <a:r>
              <a:rPr lang="en-US" sz="2400" dirty="0" smtClean="0"/>
              <a:t>Trade Specialization</a:t>
            </a:r>
          </a:p>
          <a:p>
            <a:pPr marL="457200" lvl="1" indent="0">
              <a:buNone/>
            </a:pPr>
            <a:r>
              <a:rPr lang="en-US" sz="2400" dirty="0"/>
              <a:t>	</a:t>
            </a:r>
            <a:r>
              <a:rPr lang="en-US" sz="2400" dirty="0" smtClean="0"/>
              <a:t>			</a:t>
            </a:r>
            <a:r>
              <a:rPr lang="en-US" sz="2400" i="1" dirty="0" smtClean="0">
                <a:solidFill>
                  <a:schemeClr val="accent1"/>
                </a:solidFill>
              </a:rPr>
              <a:t>Be neat, creative, &amp; colorful!</a:t>
            </a:r>
            <a:endParaRPr lang="en-US" sz="2400" i="1" dirty="0">
              <a:solidFill>
                <a:schemeClr val="accent1"/>
              </a:solidFill>
            </a:endParaRPr>
          </a:p>
        </p:txBody>
      </p:sp>
    </p:spTree>
    <p:extLst>
      <p:ext uri="{BB962C8B-B14F-4D97-AF65-F5344CB8AC3E}">
        <p14:creationId xmlns:p14="http://schemas.microsoft.com/office/powerpoint/2010/main" val="79509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specialization?</a:t>
            </a:r>
            <a:endParaRPr lang="en-US" b="1" dirty="0"/>
          </a:p>
        </p:txBody>
      </p:sp>
      <p:sp>
        <p:nvSpPr>
          <p:cNvPr id="3" name="Content Placeholder 2"/>
          <p:cNvSpPr>
            <a:spLocks noGrp="1"/>
          </p:cNvSpPr>
          <p:nvPr>
            <p:ph idx="1"/>
          </p:nvPr>
        </p:nvSpPr>
        <p:spPr/>
        <p:txBody>
          <a:bodyPr/>
          <a:lstStyle/>
          <a:p>
            <a:r>
              <a:rPr lang="en-US" sz="2800" dirty="0" smtClean="0"/>
              <a:t>When a country </a:t>
            </a:r>
            <a:r>
              <a:rPr lang="en-US" sz="2800" u="sng" dirty="0" smtClean="0"/>
              <a:t>produces goods and/or services which they can provide best or most efficiently.</a:t>
            </a:r>
          </a:p>
          <a:p>
            <a:r>
              <a:rPr lang="en-US" sz="3600" b="1" dirty="0" smtClean="0"/>
              <a:t>How does this encourage trade?</a:t>
            </a:r>
          </a:p>
          <a:p>
            <a:r>
              <a:rPr lang="en-US" sz="2800" dirty="0" smtClean="0"/>
              <a:t>Products are of </a:t>
            </a:r>
            <a:r>
              <a:rPr lang="en-US" sz="2800" u="sng" dirty="0" smtClean="0"/>
              <a:t>higher quality </a:t>
            </a:r>
            <a:r>
              <a:rPr lang="en-US" sz="2800" dirty="0" smtClean="0"/>
              <a:t>usually so they will be in </a:t>
            </a:r>
            <a:r>
              <a:rPr lang="en-US" sz="2800" u="sng" dirty="0" smtClean="0"/>
              <a:t>higher demand globally.</a:t>
            </a:r>
          </a:p>
          <a:p>
            <a:r>
              <a:rPr lang="en-US" sz="2800" dirty="0" smtClean="0"/>
              <a:t>If you spend more on just a few products, you will need to </a:t>
            </a:r>
            <a:r>
              <a:rPr lang="en-US" sz="2800" u="sng" dirty="0" smtClean="0"/>
              <a:t>trade or buy the things you do not have </a:t>
            </a:r>
            <a:r>
              <a:rPr lang="en-US" sz="2800" dirty="0" smtClean="0"/>
              <a:t>and your people want/need.</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sz="6000" b="1" dirty="0" smtClean="0"/>
              <a:t>China</a:t>
            </a:r>
            <a:endParaRPr lang="en-US" sz="6000" b="1" dirty="0"/>
          </a:p>
        </p:txBody>
      </p:sp>
      <p:sp>
        <p:nvSpPr>
          <p:cNvPr id="6149" name="Rectangle 5"/>
          <p:cNvSpPr>
            <a:spLocks noGrp="1" noChangeArrowheads="1"/>
          </p:cNvSpPr>
          <p:nvPr>
            <p:ph type="body" sz="half" idx="1"/>
          </p:nvPr>
        </p:nvSpPr>
        <p:spPr>
          <a:xfrm>
            <a:off x="457200" y="1600200"/>
            <a:ext cx="3733800" cy="4525963"/>
          </a:xfrm>
        </p:spPr>
        <p:txBody>
          <a:bodyPr>
            <a:normAutofit fontScale="92500" lnSpcReduction="20000"/>
          </a:bodyPr>
          <a:lstStyle/>
          <a:p>
            <a:pPr>
              <a:lnSpc>
                <a:spcPct val="80000"/>
              </a:lnSpc>
            </a:pPr>
            <a:r>
              <a:rPr lang="en-US" sz="2400" b="1" dirty="0" smtClean="0"/>
              <a:t>China has portions of the country that are almost all agricultural, combining with India to produce the vast majority of the world’s rice. This takes place in East and Southeast China.</a:t>
            </a:r>
          </a:p>
          <a:p>
            <a:pPr>
              <a:lnSpc>
                <a:spcPct val="80000"/>
              </a:lnSpc>
            </a:pPr>
            <a:endParaRPr lang="en-US" sz="2400" b="1" dirty="0" smtClean="0"/>
          </a:p>
          <a:p>
            <a:pPr>
              <a:lnSpc>
                <a:spcPct val="80000"/>
              </a:lnSpc>
            </a:pPr>
            <a:r>
              <a:rPr lang="en-US" sz="2400" b="1" dirty="0" smtClean="0"/>
              <a:t>In Northeast China, the agricultural products are more cold weather crops such as wheat and grains.</a:t>
            </a:r>
          </a:p>
          <a:p>
            <a:pPr>
              <a:lnSpc>
                <a:spcPct val="80000"/>
              </a:lnSpc>
            </a:pPr>
            <a:endParaRPr lang="en-US" sz="2400" b="1" dirty="0" smtClean="0"/>
          </a:p>
          <a:p>
            <a:pPr>
              <a:lnSpc>
                <a:spcPct val="80000"/>
              </a:lnSpc>
            </a:pPr>
            <a:r>
              <a:rPr lang="en-US" sz="2400" b="1" dirty="0" smtClean="0"/>
              <a:t>China also produces </a:t>
            </a:r>
            <a:r>
              <a:rPr lang="en-US" sz="2400" b="1" u="sng" dirty="0" smtClean="0"/>
              <a:t>large amounts of manufactured goods </a:t>
            </a:r>
            <a:r>
              <a:rPr lang="en-US" sz="2400" b="1" dirty="0" smtClean="0"/>
              <a:t>for export for many major companies around the world. </a:t>
            </a:r>
          </a:p>
          <a:p>
            <a:pPr>
              <a:lnSpc>
                <a:spcPct val="80000"/>
              </a:lnSpc>
              <a:buNone/>
            </a:pPr>
            <a:endParaRPr lang="en-US" sz="2400" dirty="0" smtClean="0"/>
          </a:p>
          <a:p>
            <a:pPr>
              <a:lnSpc>
                <a:spcPct val="80000"/>
              </a:lnSpc>
            </a:pPr>
            <a:endParaRPr lang="en-US" sz="1800" dirty="0" smtClean="0"/>
          </a:p>
          <a:p>
            <a:pPr>
              <a:lnSpc>
                <a:spcPct val="80000"/>
              </a:lnSpc>
              <a:buNone/>
            </a:pPr>
            <a:endParaRPr lang="en-US" sz="1800" dirty="0"/>
          </a:p>
        </p:txBody>
      </p:sp>
      <p:pic>
        <p:nvPicPr>
          <p:cNvPr id="6" name="Content Placeholder 5" descr="ChinaShipping2-772536.jpg"/>
          <p:cNvPicPr>
            <a:picLocks noGrp="1" noChangeAspect="1"/>
          </p:cNvPicPr>
          <p:nvPr>
            <p:ph sz="half" idx="2"/>
          </p:nvPr>
        </p:nvPicPr>
        <p:blipFill>
          <a:blip r:embed="rId2" cstate="print"/>
          <a:stretch>
            <a:fillRect/>
          </a:stretch>
        </p:blipFill>
        <p:spPr>
          <a:xfrm>
            <a:off x="4648200" y="1295400"/>
            <a:ext cx="4038600" cy="2594801"/>
          </a:xfrm>
        </p:spPr>
      </p:pic>
      <p:pic>
        <p:nvPicPr>
          <p:cNvPr id="7" name="Picture 6" descr="chinese cargo ship.png"/>
          <p:cNvPicPr>
            <a:picLocks noChangeAspect="1"/>
          </p:cNvPicPr>
          <p:nvPr/>
        </p:nvPicPr>
        <p:blipFill>
          <a:blip r:embed="rId3" cstate="print"/>
          <a:stretch>
            <a:fillRect/>
          </a:stretch>
        </p:blipFill>
        <p:spPr>
          <a:xfrm>
            <a:off x="5029200" y="4038600"/>
            <a:ext cx="3429000" cy="2573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10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anim calcmode="lin" valueType="num">
                                      <p:cBhvr additive="base">
                                        <p:cTn id="13" dur="1000" fill="hold"/>
                                        <p:tgtEl>
                                          <p:spTgt spid="614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9">
                                            <p:txEl>
                                              <p:pRg st="4" end="4"/>
                                            </p:txEl>
                                          </p:spTgt>
                                        </p:tgtEl>
                                        <p:attrNameLst>
                                          <p:attrName>style.visibility</p:attrName>
                                        </p:attrNameLst>
                                      </p:cBhvr>
                                      <p:to>
                                        <p:strVal val="visible"/>
                                      </p:to>
                                    </p:set>
                                    <p:anim calcmode="lin" valueType="num">
                                      <p:cBhvr additive="base">
                                        <p:cTn id="19" dur="1000" fill="hold"/>
                                        <p:tgtEl>
                                          <p:spTgt spid="6149">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sz="6000" b="1" dirty="0"/>
              <a:t>India</a:t>
            </a:r>
          </a:p>
        </p:txBody>
      </p:sp>
      <p:sp>
        <p:nvSpPr>
          <p:cNvPr id="6149" name="Rectangle 5"/>
          <p:cNvSpPr>
            <a:spLocks noGrp="1" noChangeArrowheads="1"/>
          </p:cNvSpPr>
          <p:nvPr>
            <p:ph type="body" sz="half" idx="1"/>
          </p:nvPr>
        </p:nvSpPr>
        <p:spPr>
          <a:xfrm>
            <a:off x="457200" y="1600200"/>
            <a:ext cx="3733800" cy="4525963"/>
          </a:xfrm>
        </p:spPr>
        <p:txBody>
          <a:bodyPr/>
          <a:lstStyle/>
          <a:p>
            <a:pPr>
              <a:lnSpc>
                <a:spcPct val="80000"/>
              </a:lnSpc>
            </a:pPr>
            <a:r>
              <a:rPr lang="en-US" sz="2400" dirty="0" smtClean="0"/>
              <a:t>India has a growing technological sector. </a:t>
            </a:r>
          </a:p>
          <a:p>
            <a:pPr>
              <a:lnSpc>
                <a:spcPct val="80000"/>
              </a:lnSpc>
              <a:buNone/>
            </a:pPr>
            <a:endParaRPr lang="en-US" sz="2400" dirty="0" smtClean="0"/>
          </a:p>
          <a:p>
            <a:pPr>
              <a:lnSpc>
                <a:spcPct val="80000"/>
              </a:lnSpc>
            </a:pPr>
            <a:r>
              <a:rPr lang="en-US" sz="2400" dirty="0" smtClean="0"/>
              <a:t>India also specializes in </a:t>
            </a:r>
            <a:r>
              <a:rPr lang="en-US" sz="2400" u="sng" dirty="0" smtClean="0"/>
              <a:t>the service industry. </a:t>
            </a:r>
            <a:r>
              <a:rPr lang="en-US" sz="2400" dirty="0" smtClean="0"/>
              <a:t>They are home to call centers for over </a:t>
            </a:r>
            <a:r>
              <a:rPr lang="en-US" sz="2400" b="1" dirty="0" smtClean="0"/>
              <a:t>half</a:t>
            </a:r>
            <a:r>
              <a:rPr lang="en-US" sz="2400" dirty="0" smtClean="0"/>
              <a:t> of the Fortune 500 companies.</a:t>
            </a:r>
          </a:p>
          <a:p>
            <a:pPr>
              <a:lnSpc>
                <a:spcPct val="80000"/>
              </a:lnSpc>
              <a:buNone/>
            </a:pPr>
            <a:endParaRPr lang="en-US" sz="2400" dirty="0" smtClean="0"/>
          </a:p>
          <a:p>
            <a:pPr>
              <a:lnSpc>
                <a:spcPct val="80000"/>
              </a:lnSpc>
            </a:pPr>
            <a:r>
              <a:rPr lang="en-US" sz="2400" dirty="0" smtClean="0"/>
              <a:t>A large amount of arable land has enabled India and China to produce over 90% of the world’s rice.</a:t>
            </a:r>
          </a:p>
          <a:p>
            <a:pPr>
              <a:lnSpc>
                <a:spcPct val="80000"/>
              </a:lnSpc>
            </a:pPr>
            <a:endParaRPr lang="en-US" sz="1800" dirty="0" smtClean="0"/>
          </a:p>
          <a:p>
            <a:pPr>
              <a:lnSpc>
                <a:spcPct val="80000"/>
              </a:lnSpc>
              <a:buNone/>
            </a:pPr>
            <a:endParaRPr lang="en-US" sz="1800" dirty="0"/>
          </a:p>
        </p:txBody>
      </p:sp>
      <p:pic>
        <p:nvPicPr>
          <p:cNvPr id="6151" name="Picture 7" descr="India tech support"/>
          <p:cNvPicPr>
            <a:picLocks noGrp="1" noChangeAspect="1" noChangeArrowheads="1"/>
          </p:cNvPicPr>
          <p:nvPr>
            <p:ph sz="half" idx="2"/>
          </p:nvPr>
        </p:nvPicPr>
        <p:blipFill>
          <a:blip r:embed="rId4" cstate="print"/>
          <a:srcRect/>
          <a:stretch>
            <a:fillRect/>
          </a:stretch>
        </p:blipFill>
        <p:spPr>
          <a:xfrm>
            <a:off x="4473575" y="1600200"/>
            <a:ext cx="4295775" cy="4876800"/>
          </a:xfrm>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10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anim calcmode="lin" valueType="num">
                                      <p:cBhvr additive="base">
                                        <p:cTn id="13" dur="1000" fill="hold"/>
                                        <p:tgtEl>
                                          <p:spTgt spid="614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9">
                                            <p:txEl>
                                              <p:pRg st="4" end="4"/>
                                            </p:txEl>
                                          </p:spTgt>
                                        </p:tgtEl>
                                        <p:attrNameLst>
                                          <p:attrName>style.visibility</p:attrName>
                                        </p:attrNameLst>
                                      </p:cBhvr>
                                      <p:to>
                                        <p:strVal val="visible"/>
                                      </p:to>
                                    </p:set>
                                    <p:anim calcmode="lin" valueType="num">
                                      <p:cBhvr additive="base">
                                        <p:cTn id="19" dur="1000" fill="hold"/>
                                        <p:tgtEl>
                                          <p:spTgt spid="6149">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151"/>
                                        </p:tgtEl>
                                        <p:attrNameLst>
                                          <p:attrName>style.visibility</p:attrName>
                                        </p:attrNameLst>
                                      </p:cBhvr>
                                      <p:to>
                                        <p:strVal val="visible"/>
                                      </p:to>
                                    </p:set>
                                    <p:animEffect transition="in" filter="dissolve">
                                      <p:cBhvr>
                                        <p:cTn id="25"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Japan</a:t>
            </a:r>
            <a:endParaRPr lang="en-US" sz="6600" b="1" dirty="0"/>
          </a:p>
        </p:txBody>
      </p:sp>
      <p:sp>
        <p:nvSpPr>
          <p:cNvPr id="3" name="Content Placeholder 2"/>
          <p:cNvSpPr>
            <a:spLocks noGrp="1"/>
          </p:cNvSpPr>
          <p:nvPr>
            <p:ph sz="half" idx="1"/>
          </p:nvPr>
        </p:nvSpPr>
        <p:spPr>
          <a:xfrm>
            <a:off x="457200" y="1524000"/>
            <a:ext cx="3810000" cy="4572000"/>
          </a:xfrm>
        </p:spPr>
        <p:txBody>
          <a:bodyPr>
            <a:normAutofit/>
          </a:bodyPr>
          <a:lstStyle/>
          <a:p>
            <a:r>
              <a:rPr lang="en-US" b="1" dirty="0" smtClean="0"/>
              <a:t>Japan specializes in </a:t>
            </a:r>
            <a:r>
              <a:rPr lang="en-US" b="1" u="sng" dirty="0" smtClean="0"/>
              <a:t>manufacturing cars and motorcycles.</a:t>
            </a:r>
          </a:p>
          <a:p>
            <a:endParaRPr lang="en-US" b="1" dirty="0" smtClean="0"/>
          </a:p>
          <a:p>
            <a:r>
              <a:rPr lang="en-US" b="1" dirty="0" smtClean="0"/>
              <a:t>In addition, </a:t>
            </a:r>
            <a:r>
              <a:rPr lang="en-US" b="1" u="sng" dirty="0" smtClean="0"/>
              <a:t>electronics</a:t>
            </a:r>
            <a:r>
              <a:rPr lang="en-US" b="1" dirty="0" smtClean="0"/>
              <a:t> is their major specialization. Say thank you to Japan for your </a:t>
            </a:r>
            <a:r>
              <a:rPr lang="en-US" b="1" dirty="0" err="1" smtClean="0"/>
              <a:t>Playstation</a:t>
            </a:r>
            <a:r>
              <a:rPr lang="en-US" b="1" dirty="0" smtClean="0"/>
              <a:t>!</a:t>
            </a:r>
            <a:endParaRPr lang="en-US" b="1" dirty="0"/>
          </a:p>
        </p:txBody>
      </p:sp>
      <p:pic>
        <p:nvPicPr>
          <p:cNvPr id="5" name="Content Placeholder 4" descr="Honda-RC1000V.jpg"/>
          <p:cNvPicPr>
            <a:picLocks noGrp="1" noChangeAspect="1"/>
          </p:cNvPicPr>
          <p:nvPr>
            <p:ph sz="half" idx="2"/>
          </p:nvPr>
        </p:nvPicPr>
        <p:blipFill>
          <a:blip r:embed="rId2" cstate="print"/>
          <a:stretch>
            <a:fillRect/>
          </a:stretch>
        </p:blipFill>
        <p:spPr>
          <a:xfrm>
            <a:off x="4572000" y="3581400"/>
            <a:ext cx="4059238" cy="2706159"/>
          </a:xfrm>
        </p:spPr>
      </p:pic>
      <p:pic>
        <p:nvPicPr>
          <p:cNvPr id="6" name="Picture 5" descr="toyota.jpg"/>
          <p:cNvPicPr>
            <a:picLocks noChangeAspect="1"/>
          </p:cNvPicPr>
          <p:nvPr/>
        </p:nvPicPr>
        <p:blipFill>
          <a:blip r:embed="rId3" cstate="print"/>
          <a:stretch>
            <a:fillRect/>
          </a:stretch>
        </p:blipFill>
        <p:spPr>
          <a:xfrm>
            <a:off x="5943600" y="838200"/>
            <a:ext cx="2381250" cy="2381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2" end="2"/>
                                            </p:txEl>
                                          </p:spTgt>
                                        </p:tgtEl>
                                        <p:attrNameLst>
                                          <p:attrName>ppt_w</p:attrName>
                                        </p:attrNameLst>
                                      </p:cBhvr>
                                    </p:anim>
                                    <p:anim by="(#ppt_w*0.50)" calcmode="lin" valueType="num">
                                      <p:cBhvr>
                                        <p:cTn id="16" dur="250" decel="50000" autoRev="1" fill="hold">
                                          <p:stCondLst>
                                            <p:cond delay="0"/>
                                          </p:stCondLst>
                                        </p:cTn>
                                        <p:tgtEl>
                                          <p:spTgt spid="3">
                                            <p:txEl>
                                              <p:pRg st="2" end="2"/>
                                            </p:txEl>
                                          </p:spTgt>
                                        </p:tgtEl>
                                        <p:attrNameLst>
                                          <p:attrName>ppt_x</p:attrName>
                                        </p:attrNameLst>
                                      </p:cBhvr>
                                    </p:anim>
                                    <p:anim from="(-#ppt_h/2)" to="(#ppt_y)" calcmode="lin" valueType="num">
                                      <p:cBhvr>
                                        <p:cTn id="17" dur="500" fill="hold">
                                          <p:stCondLst>
                                            <p:cond delay="0"/>
                                          </p:stCondLst>
                                        </p:cTn>
                                        <p:tgtEl>
                                          <p:spTgt spid="3">
                                            <p:txEl>
                                              <p:pRg st="2" end="2"/>
                                            </p:txEl>
                                          </p:spTgt>
                                        </p:tgtEl>
                                        <p:attrNameLst>
                                          <p:attrName>ppt_y</p:attrName>
                                        </p:attrNameLst>
                                      </p:cBhvr>
                                    </p:anim>
                                    <p:animRot by="21600000">
                                      <p:cBhvr>
                                        <p:cTn id="18" dur="5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SS7E9b</a:t>
            </a:r>
            <a:endParaRPr lang="en-US" b="1" dirty="0"/>
          </a:p>
        </p:txBody>
      </p:sp>
      <p:sp>
        <p:nvSpPr>
          <p:cNvPr id="3" name="Content Placeholder 2"/>
          <p:cNvSpPr>
            <a:spLocks noGrp="1"/>
          </p:cNvSpPr>
          <p:nvPr>
            <p:ph idx="1"/>
          </p:nvPr>
        </p:nvSpPr>
        <p:spPr/>
        <p:txBody>
          <a:bodyPr/>
          <a:lstStyle/>
          <a:p>
            <a:pPr>
              <a:buNone/>
            </a:pPr>
            <a:r>
              <a:rPr lang="en-US" dirty="0" smtClean="0"/>
              <a:t> Compare and contrast different types of trade barriers such as tariffs, quotas, and embargos.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we define the types of trade barriers?</a:t>
            </a:r>
            <a:endParaRPr lang="en-US" b="1" dirty="0"/>
          </a:p>
        </p:txBody>
      </p:sp>
      <p:sp>
        <p:nvSpPr>
          <p:cNvPr id="3" name="Content Placeholder 2"/>
          <p:cNvSpPr>
            <a:spLocks noGrp="1"/>
          </p:cNvSpPr>
          <p:nvPr>
            <p:ph idx="1"/>
          </p:nvPr>
        </p:nvSpPr>
        <p:spPr>
          <a:xfrm>
            <a:off x="533400" y="1905000"/>
            <a:ext cx="8077200" cy="4191000"/>
          </a:xfrm>
        </p:spPr>
        <p:txBody>
          <a:bodyPr/>
          <a:lstStyle/>
          <a:p>
            <a:r>
              <a:rPr lang="en-US" sz="3600" b="1" u="sng" dirty="0" smtClean="0"/>
              <a:t>Tariff</a:t>
            </a:r>
          </a:p>
          <a:p>
            <a:r>
              <a:rPr lang="en-US" sz="3200" dirty="0" smtClean="0"/>
              <a:t>a tax on imported goods.</a:t>
            </a:r>
          </a:p>
          <a:p>
            <a:r>
              <a:rPr lang="en-US" sz="3600" b="1" u="sng" dirty="0" smtClean="0"/>
              <a:t>Quota</a:t>
            </a:r>
          </a:p>
          <a:p>
            <a:r>
              <a:rPr lang="en-US" sz="3200" dirty="0" smtClean="0"/>
              <a:t>a limit on imported goods</a:t>
            </a:r>
          </a:p>
          <a:p>
            <a:r>
              <a:rPr lang="en-US" sz="3600" b="1" u="sng" dirty="0" smtClean="0"/>
              <a:t>Embargo</a:t>
            </a:r>
          </a:p>
          <a:p>
            <a:r>
              <a:rPr lang="en-US" sz="3200" dirty="0" smtClean="0"/>
              <a:t>a restriction of trade with a certain country or countries.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90">
                                          <p:stCondLst>
                                            <p:cond delay="0"/>
                                          </p:stCondLst>
                                        </p:cTn>
                                        <p:tgtEl>
                                          <p:spTgt spid="3">
                                            <p:txEl>
                                              <p:pRg st="2" end="2"/>
                                            </p:txEl>
                                          </p:spTgt>
                                        </p:tgtEl>
                                      </p:cBhvr>
                                    </p:animEffect>
                                    <p:anim calcmode="lin" valueType="num">
                                      <p:cBhvr>
                                        <p:cTn id="4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2" end="2"/>
                                            </p:txEl>
                                          </p:spTgt>
                                        </p:tgtEl>
                                      </p:cBhvr>
                                      <p:to x="100000" y="60000"/>
                                    </p:animScale>
                                    <p:animScale>
                                      <p:cBhvr>
                                        <p:cTn id="50" dur="83" decel="50000">
                                          <p:stCondLst>
                                            <p:cond delay="338"/>
                                          </p:stCondLst>
                                        </p:cTn>
                                        <p:tgtEl>
                                          <p:spTgt spid="3">
                                            <p:txEl>
                                              <p:pRg st="2" end="2"/>
                                            </p:txEl>
                                          </p:spTgt>
                                        </p:tgtEl>
                                      </p:cBhvr>
                                      <p:to x="100000" y="100000"/>
                                    </p:animScale>
                                    <p:animScale>
                                      <p:cBhvr>
                                        <p:cTn id="51" dur="13">
                                          <p:stCondLst>
                                            <p:cond delay="656"/>
                                          </p:stCondLst>
                                        </p:cTn>
                                        <p:tgtEl>
                                          <p:spTgt spid="3">
                                            <p:txEl>
                                              <p:pRg st="2" end="2"/>
                                            </p:txEl>
                                          </p:spTgt>
                                        </p:tgtEl>
                                      </p:cBhvr>
                                      <p:to x="100000" y="80000"/>
                                    </p:animScale>
                                    <p:animScale>
                                      <p:cBhvr>
                                        <p:cTn id="52" dur="83" decel="50000">
                                          <p:stCondLst>
                                            <p:cond delay="669"/>
                                          </p:stCondLst>
                                        </p:cTn>
                                        <p:tgtEl>
                                          <p:spTgt spid="3">
                                            <p:txEl>
                                              <p:pRg st="2" end="2"/>
                                            </p:txEl>
                                          </p:spTgt>
                                        </p:tgtEl>
                                      </p:cBhvr>
                                      <p:to x="100000" y="100000"/>
                                    </p:animScale>
                                    <p:animScale>
                                      <p:cBhvr>
                                        <p:cTn id="53" dur="13">
                                          <p:stCondLst>
                                            <p:cond delay="821"/>
                                          </p:stCondLst>
                                        </p:cTn>
                                        <p:tgtEl>
                                          <p:spTgt spid="3">
                                            <p:txEl>
                                              <p:pRg st="2" end="2"/>
                                            </p:txEl>
                                          </p:spTgt>
                                        </p:tgtEl>
                                      </p:cBhvr>
                                      <p:to x="100000" y="90000"/>
                                    </p:animScale>
                                    <p:animScale>
                                      <p:cBhvr>
                                        <p:cTn id="54" dur="83" decel="50000">
                                          <p:stCondLst>
                                            <p:cond delay="834"/>
                                          </p:stCondLst>
                                        </p:cTn>
                                        <p:tgtEl>
                                          <p:spTgt spid="3">
                                            <p:txEl>
                                              <p:pRg st="2" end="2"/>
                                            </p:txEl>
                                          </p:spTgt>
                                        </p:tgtEl>
                                      </p:cBhvr>
                                      <p:to x="100000" y="100000"/>
                                    </p:animScale>
                                    <p:animScale>
                                      <p:cBhvr>
                                        <p:cTn id="55" dur="13">
                                          <p:stCondLst>
                                            <p:cond delay="904"/>
                                          </p:stCondLst>
                                        </p:cTn>
                                        <p:tgtEl>
                                          <p:spTgt spid="3">
                                            <p:txEl>
                                              <p:pRg st="2" end="2"/>
                                            </p:txEl>
                                          </p:spTgt>
                                        </p:tgtEl>
                                      </p:cBhvr>
                                      <p:to x="100000" y="95000"/>
                                    </p:animScale>
                                    <p:animScale>
                                      <p:cBhvr>
                                        <p:cTn id="56" dur="83" decel="50000">
                                          <p:stCondLst>
                                            <p:cond delay="917"/>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90">
                                          <p:stCondLst>
                                            <p:cond delay="0"/>
                                          </p:stCondLst>
                                        </p:cTn>
                                        <p:tgtEl>
                                          <p:spTgt spid="3">
                                            <p:txEl>
                                              <p:pRg st="3" end="3"/>
                                            </p:txEl>
                                          </p:spTgt>
                                        </p:tgtEl>
                                      </p:cBhvr>
                                    </p:animEffect>
                                    <p:anim calcmode="lin" valueType="num">
                                      <p:cBhvr>
                                        <p:cTn id="6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3" end="3"/>
                                            </p:txEl>
                                          </p:spTgt>
                                        </p:tgtEl>
                                      </p:cBhvr>
                                      <p:to x="100000" y="60000"/>
                                    </p:animScale>
                                    <p:animScale>
                                      <p:cBhvr>
                                        <p:cTn id="68" dur="83" decel="50000">
                                          <p:stCondLst>
                                            <p:cond delay="338"/>
                                          </p:stCondLst>
                                        </p:cTn>
                                        <p:tgtEl>
                                          <p:spTgt spid="3">
                                            <p:txEl>
                                              <p:pRg st="3" end="3"/>
                                            </p:txEl>
                                          </p:spTgt>
                                        </p:tgtEl>
                                      </p:cBhvr>
                                      <p:to x="100000" y="100000"/>
                                    </p:animScale>
                                    <p:animScale>
                                      <p:cBhvr>
                                        <p:cTn id="69" dur="13">
                                          <p:stCondLst>
                                            <p:cond delay="656"/>
                                          </p:stCondLst>
                                        </p:cTn>
                                        <p:tgtEl>
                                          <p:spTgt spid="3">
                                            <p:txEl>
                                              <p:pRg st="3" end="3"/>
                                            </p:txEl>
                                          </p:spTgt>
                                        </p:tgtEl>
                                      </p:cBhvr>
                                      <p:to x="100000" y="80000"/>
                                    </p:animScale>
                                    <p:animScale>
                                      <p:cBhvr>
                                        <p:cTn id="70" dur="83" decel="50000">
                                          <p:stCondLst>
                                            <p:cond delay="669"/>
                                          </p:stCondLst>
                                        </p:cTn>
                                        <p:tgtEl>
                                          <p:spTgt spid="3">
                                            <p:txEl>
                                              <p:pRg st="3" end="3"/>
                                            </p:txEl>
                                          </p:spTgt>
                                        </p:tgtEl>
                                      </p:cBhvr>
                                      <p:to x="100000" y="100000"/>
                                    </p:animScale>
                                    <p:animScale>
                                      <p:cBhvr>
                                        <p:cTn id="71" dur="13">
                                          <p:stCondLst>
                                            <p:cond delay="821"/>
                                          </p:stCondLst>
                                        </p:cTn>
                                        <p:tgtEl>
                                          <p:spTgt spid="3">
                                            <p:txEl>
                                              <p:pRg st="3" end="3"/>
                                            </p:txEl>
                                          </p:spTgt>
                                        </p:tgtEl>
                                      </p:cBhvr>
                                      <p:to x="100000" y="90000"/>
                                    </p:animScale>
                                    <p:animScale>
                                      <p:cBhvr>
                                        <p:cTn id="72" dur="83" decel="50000">
                                          <p:stCondLst>
                                            <p:cond delay="834"/>
                                          </p:stCondLst>
                                        </p:cTn>
                                        <p:tgtEl>
                                          <p:spTgt spid="3">
                                            <p:txEl>
                                              <p:pRg st="3" end="3"/>
                                            </p:txEl>
                                          </p:spTgt>
                                        </p:tgtEl>
                                      </p:cBhvr>
                                      <p:to x="100000" y="100000"/>
                                    </p:animScale>
                                    <p:animScale>
                                      <p:cBhvr>
                                        <p:cTn id="73" dur="13">
                                          <p:stCondLst>
                                            <p:cond delay="904"/>
                                          </p:stCondLst>
                                        </p:cTn>
                                        <p:tgtEl>
                                          <p:spTgt spid="3">
                                            <p:txEl>
                                              <p:pRg st="3" end="3"/>
                                            </p:txEl>
                                          </p:spTgt>
                                        </p:tgtEl>
                                      </p:cBhvr>
                                      <p:to x="100000" y="95000"/>
                                    </p:animScale>
                                    <p:animScale>
                                      <p:cBhvr>
                                        <p:cTn id="74" dur="83" decel="50000">
                                          <p:stCondLst>
                                            <p:cond delay="917"/>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290">
                                          <p:stCondLst>
                                            <p:cond delay="0"/>
                                          </p:stCondLst>
                                        </p:cTn>
                                        <p:tgtEl>
                                          <p:spTgt spid="3">
                                            <p:txEl>
                                              <p:pRg st="4" end="4"/>
                                            </p:txEl>
                                          </p:spTgt>
                                        </p:tgtEl>
                                      </p:cBhvr>
                                    </p:animEffect>
                                    <p:anim calcmode="lin" valueType="num">
                                      <p:cBhvr>
                                        <p:cTn id="80"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13">
                                          <p:stCondLst>
                                            <p:cond delay="325"/>
                                          </p:stCondLst>
                                        </p:cTn>
                                        <p:tgtEl>
                                          <p:spTgt spid="3">
                                            <p:txEl>
                                              <p:pRg st="4" end="4"/>
                                            </p:txEl>
                                          </p:spTgt>
                                        </p:tgtEl>
                                      </p:cBhvr>
                                      <p:to x="100000" y="60000"/>
                                    </p:animScale>
                                    <p:animScale>
                                      <p:cBhvr>
                                        <p:cTn id="86" dur="83" decel="50000">
                                          <p:stCondLst>
                                            <p:cond delay="338"/>
                                          </p:stCondLst>
                                        </p:cTn>
                                        <p:tgtEl>
                                          <p:spTgt spid="3">
                                            <p:txEl>
                                              <p:pRg st="4" end="4"/>
                                            </p:txEl>
                                          </p:spTgt>
                                        </p:tgtEl>
                                      </p:cBhvr>
                                      <p:to x="100000" y="100000"/>
                                    </p:animScale>
                                    <p:animScale>
                                      <p:cBhvr>
                                        <p:cTn id="87" dur="13">
                                          <p:stCondLst>
                                            <p:cond delay="656"/>
                                          </p:stCondLst>
                                        </p:cTn>
                                        <p:tgtEl>
                                          <p:spTgt spid="3">
                                            <p:txEl>
                                              <p:pRg st="4" end="4"/>
                                            </p:txEl>
                                          </p:spTgt>
                                        </p:tgtEl>
                                      </p:cBhvr>
                                      <p:to x="100000" y="80000"/>
                                    </p:animScale>
                                    <p:animScale>
                                      <p:cBhvr>
                                        <p:cTn id="88" dur="83" decel="50000">
                                          <p:stCondLst>
                                            <p:cond delay="669"/>
                                          </p:stCondLst>
                                        </p:cTn>
                                        <p:tgtEl>
                                          <p:spTgt spid="3">
                                            <p:txEl>
                                              <p:pRg st="4" end="4"/>
                                            </p:txEl>
                                          </p:spTgt>
                                        </p:tgtEl>
                                      </p:cBhvr>
                                      <p:to x="100000" y="100000"/>
                                    </p:animScale>
                                    <p:animScale>
                                      <p:cBhvr>
                                        <p:cTn id="89" dur="13">
                                          <p:stCondLst>
                                            <p:cond delay="821"/>
                                          </p:stCondLst>
                                        </p:cTn>
                                        <p:tgtEl>
                                          <p:spTgt spid="3">
                                            <p:txEl>
                                              <p:pRg st="4" end="4"/>
                                            </p:txEl>
                                          </p:spTgt>
                                        </p:tgtEl>
                                      </p:cBhvr>
                                      <p:to x="100000" y="90000"/>
                                    </p:animScale>
                                    <p:animScale>
                                      <p:cBhvr>
                                        <p:cTn id="90" dur="83" decel="50000">
                                          <p:stCondLst>
                                            <p:cond delay="834"/>
                                          </p:stCondLst>
                                        </p:cTn>
                                        <p:tgtEl>
                                          <p:spTgt spid="3">
                                            <p:txEl>
                                              <p:pRg st="4" end="4"/>
                                            </p:txEl>
                                          </p:spTgt>
                                        </p:tgtEl>
                                      </p:cBhvr>
                                      <p:to x="100000" y="100000"/>
                                    </p:animScale>
                                    <p:animScale>
                                      <p:cBhvr>
                                        <p:cTn id="91" dur="13">
                                          <p:stCondLst>
                                            <p:cond delay="904"/>
                                          </p:stCondLst>
                                        </p:cTn>
                                        <p:tgtEl>
                                          <p:spTgt spid="3">
                                            <p:txEl>
                                              <p:pRg st="4" end="4"/>
                                            </p:txEl>
                                          </p:spTgt>
                                        </p:tgtEl>
                                      </p:cBhvr>
                                      <p:to x="100000" y="95000"/>
                                    </p:animScale>
                                    <p:animScale>
                                      <p:cBhvr>
                                        <p:cTn id="92" dur="83" decel="50000">
                                          <p:stCondLst>
                                            <p:cond delay="917"/>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290">
                                          <p:stCondLst>
                                            <p:cond delay="0"/>
                                          </p:stCondLst>
                                        </p:cTn>
                                        <p:tgtEl>
                                          <p:spTgt spid="3">
                                            <p:txEl>
                                              <p:pRg st="5" end="5"/>
                                            </p:txEl>
                                          </p:spTgt>
                                        </p:tgtEl>
                                      </p:cBhvr>
                                    </p:animEffect>
                                    <p:anim calcmode="lin" valueType="num">
                                      <p:cBhvr>
                                        <p:cTn id="98"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13">
                                          <p:stCondLst>
                                            <p:cond delay="325"/>
                                          </p:stCondLst>
                                        </p:cTn>
                                        <p:tgtEl>
                                          <p:spTgt spid="3">
                                            <p:txEl>
                                              <p:pRg st="5" end="5"/>
                                            </p:txEl>
                                          </p:spTgt>
                                        </p:tgtEl>
                                      </p:cBhvr>
                                      <p:to x="100000" y="60000"/>
                                    </p:animScale>
                                    <p:animScale>
                                      <p:cBhvr>
                                        <p:cTn id="104" dur="83" decel="50000">
                                          <p:stCondLst>
                                            <p:cond delay="338"/>
                                          </p:stCondLst>
                                        </p:cTn>
                                        <p:tgtEl>
                                          <p:spTgt spid="3">
                                            <p:txEl>
                                              <p:pRg st="5" end="5"/>
                                            </p:txEl>
                                          </p:spTgt>
                                        </p:tgtEl>
                                      </p:cBhvr>
                                      <p:to x="100000" y="100000"/>
                                    </p:animScale>
                                    <p:animScale>
                                      <p:cBhvr>
                                        <p:cTn id="105" dur="13">
                                          <p:stCondLst>
                                            <p:cond delay="656"/>
                                          </p:stCondLst>
                                        </p:cTn>
                                        <p:tgtEl>
                                          <p:spTgt spid="3">
                                            <p:txEl>
                                              <p:pRg st="5" end="5"/>
                                            </p:txEl>
                                          </p:spTgt>
                                        </p:tgtEl>
                                      </p:cBhvr>
                                      <p:to x="100000" y="80000"/>
                                    </p:animScale>
                                    <p:animScale>
                                      <p:cBhvr>
                                        <p:cTn id="106" dur="83" decel="50000">
                                          <p:stCondLst>
                                            <p:cond delay="669"/>
                                          </p:stCondLst>
                                        </p:cTn>
                                        <p:tgtEl>
                                          <p:spTgt spid="3">
                                            <p:txEl>
                                              <p:pRg st="5" end="5"/>
                                            </p:txEl>
                                          </p:spTgt>
                                        </p:tgtEl>
                                      </p:cBhvr>
                                      <p:to x="100000" y="100000"/>
                                    </p:animScale>
                                    <p:animScale>
                                      <p:cBhvr>
                                        <p:cTn id="107" dur="13">
                                          <p:stCondLst>
                                            <p:cond delay="821"/>
                                          </p:stCondLst>
                                        </p:cTn>
                                        <p:tgtEl>
                                          <p:spTgt spid="3">
                                            <p:txEl>
                                              <p:pRg st="5" end="5"/>
                                            </p:txEl>
                                          </p:spTgt>
                                        </p:tgtEl>
                                      </p:cBhvr>
                                      <p:to x="100000" y="90000"/>
                                    </p:animScale>
                                    <p:animScale>
                                      <p:cBhvr>
                                        <p:cTn id="108" dur="83" decel="50000">
                                          <p:stCondLst>
                                            <p:cond delay="834"/>
                                          </p:stCondLst>
                                        </p:cTn>
                                        <p:tgtEl>
                                          <p:spTgt spid="3">
                                            <p:txEl>
                                              <p:pRg st="5" end="5"/>
                                            </p:txEl>
                                          </p:spTgt>
                                        </p:tgtEl>
                                      </p:cBhvr>
                                      <p:to x="100000" y="100000"/>
                                    </p:animScale>
                                    <p:animScale>
                                      <p:cBhvr>
                                        <p:cTn id="109" dur="13">
                                          <p:stCondLst>
                                            <p:cond delay="904"/>
                                          </p:stCondLst>
                                        </p:cTn>
                                        <p:tgtEl>
                                          <p:spTgt spid="3">
                                            <p:txEl>
                                              <p:pRg st="5" end="5"/>
                                            </p:txEl>
                                          </p:spTgt>
                                        </p:tgtEl>
                                      </p:cBhvr>
                                      <p:to x="100000" y="95000"/>
                                    </p:animScale>
                                    <p:animScale>
                                      <p:cBhvr>
                                        <p:cTn id="110" dur="83" decel="50000">
                                          <p:stCondLst>
                                            <p:cond delay="917"/>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 we use these trade barriers?</a:t>
            </a:r>
            <a:endParaRPr lang="en-US" b="1" dirty="0"/>
          </a:p>
        </p:txBody>
      </p:sp>
      <p:sp>
        <p:nvSpPr>
          <p:cNvPr id="3" name="Content Placeholder 2"/>
          <p:cNvSpPr>
            <a:spLocks noGrp="1"/>
          </p:cNvSpPr>
          <p:nvPr>
            <p:ph idx="1"/>
          </p:nvPr>
        </p:nvSpPr>
        <p:spPr/>
        <p:txBody>
          <a:bodyPr/>
          <a:lstStyle/>
          <a:p>
            <a:r>
              <a:rPr lang="en-US" sz="2400" b="1" dirty="0" smtClean="0">
                <a:solidFill>
                  <a:srgbClr val="FFFF00"/>
                </a:solidFill>
              </a:rPr>
              <a:t>Tariff:</a:t>
            </a:r>
            <a:r>
              <a:rPr lang="en-US" sz="2400" dirty="0" smtClean="0"/>
              <a:t> </a:t>
            </a:r>
          </a:p>
          <a:p>
            <a:r>
              <a:rPr lang="en-US" sz="2400" dirty="0" smtClean="0"/>
              <a:t>A tax may be put on imports as a form of revenue (way to make money)</a:t>
            </a:r>
          </a:p>
          <a:p>
            <a:r>
              <a:rPr lang="en-US" sz="2400" dirty="0" smtClean="0"/>
              <a:t>A tariff on imports may also be used to </a:t>
            </a:r>
            <a:r>
              <a:rPr lang="en-US" sz="2400" u="sng" dirty="0" smtClean="0"/>
              <a:t>protect domestic companies</a:t>
            </a:r>
            <a:r>
              <a:rPr lang="en-US" sz="2400" dirty="0" smtClean="0"/>
              <a:t>.</a:t>
            </a:r>
          </a:p>
          <a:p>
            <a:r>
              <a:rPr lang="en-US" sz="2400" b="1" dirty="0" smtClean="0">
                <a:solidFill>
                  <a:srgbClr val="FFFF00"/>
                </a:solidFill>
              </a:rPr>
              <a:t>Quota</a:t>
            </a:r>
            <a:r>
              <a:rPr lang="en-US" sz="2800" b="1" dirty="0" smtClean="0">
                <a:solidFill>
                  <a:srgbClr val="FFFF00"/>
                </a:solidFill>
              </a:rPr>
              <a:t>: </a:t>
            </a:r>
          </a:p>
          <a:p>
            <a:r>
              <a:rPr lang="en-US" sz="2400" dirty="0" smtClean="0"/>
              <a:t>A quota can also be used to protect domestic companies by </a:t>
            </a:r>
            <a:r>
              <a:rPr lang="en-US" sz="2400" u="sng" dirty="0" smtClean="0"/>
              <a:t>limiting how many </a:t>
            </a:r>
            <a:r>
              <a:rPr lang="en-US" sz="2400" dirty="0" smtClean="0"/>
              <a:t>of the cheaper imports come in to your country. </a:t>
            </a:r>
          </a:p>
          <a:p>
            <a:r>
              <a:rPr lang="en-US" sz="2400" dirty="0" smtClean="0"/>
              <a:t>Both of these work because they drive up the price of the imports.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 we use these trade barriers?</a:t>
            </a:r>
            <a:endParaRPr lang="en-US" b="1" dirty="0"/>
          </a:p>
        </p:txBody>
      </p:sp>
      <p:sp>
        <p:nvSpPr>
          <p:cNvPr id="3" name="Content Placeholder 2"/>
          <p:cNvSpPr>
            <a:spLocks noGrp="1"/>
          </p:cNvSpPr>
          <p:nvPr>
            <p:ph idx="1"/>
          </p:nvPr>
        </p:nvSpPr>
        <p:spPr/>
        <p:txBody>
          <a:bodyPr/>
          <a:lstStyle/>
          <a:p>
            <a:r>
              <a:rPr lang="en-US" sz="2800" b="1" dirty="0" smtClean="0">
                <a:solidFill>
                  <a:srgbClr val="FFFF00"/>
                </a:solidFill>
              </a:rPr>
              <a:t>Embargo:</a:t>
            </a:r>
          </a:p>
          <a:p>
            <a:r>
              <a:rPr lang="en-US" sz="2400" dirty="0" smtClean="0"/>
              <a:t>An embargo is used to influence another country or countries to change their policies or actions by </a:t>
            </a:r>
            <a:r>
              <a:rPr lang="en-US" sz="2400" u="sng" dirty="0" smtClean="0"/>
              <a:t>hurting their economy.</a:t>
            </a:r>
          </a:p>
          <a:p>
            <a:r>
              <a:rPr lang="en-US" sz="2800" b="1" dirty="0" smtClean="0">
                <a:solidFill>
                  <a:srgbClr val="FFFF00"/>
                </a:solidFill>
              </a:rPr>
              <a:t>Can you think of embargos we’ve discussed this year?</a:t>
            </a:r>
          </a:p>
          <a:p>
            <a:r>
              <a:rPr lang="en-US" sz="2000" dirty="0" smtClean="0"/>
              <a:t>On Iraq when they invaded Kuwait and started the Persian Gulf War in 1991.</a:t>
            </a:r>
          </a:p>
          <a:p>
            <a:r>
              <a:rPr lang="en-US" sz="2000" dirty="0" smtClean="0"/>
              <a:t>On South Africa during their racist policy of Apartheid.</a:t>
            </a:r>
          </a:p>
          <a:p>
            <a:r>
              <a:rPr lang="en-US" sz="2000" dirty="0" smtClean="0"/>
              <a:t>On the United States by OPEC when we supported Israel during the Yom Kippur War in 1973.</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C Futura Casual"/>
        <a:ea typeface=""/>
        <a:cs typeface=""/>
      </a:majorFont>
      <a:minorFont>
        <a:latin typeface="CAC Futura Casu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
  <TotalTime>495</TotalTime>
  <Words>586</Words>
  <Application>Microsoft Office PowerPoint</Application>
  <PresentationFormat>On-screen Show (4:3)</PresentationFormat>
  <Paragraphs>79</Paragraphs>
  <Slides>13</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vt:i4>
      </vt:variant>
    </vt:vector>
  </HeadingPairs>
  <TitlesOfParts>
    <vt:vector size="27" baseType="lpstr">
      <vt:lpstr>Arial</vt:lpstr>
      <vt:lpstr>CAC Futura Casual</vt:lpstr>
      <vt:lpstr>Constantia</vt:lpstr>
      <vt:lpstr>Franklin Gothic Book</vt:lpstr>
      <vt:lpstr>Franklin Gothic Medium</vt:lpstr>
      <vt:lpstr>Tahoma</vt:lpstr>
      <vt:lpstr>Times New Roman</vt:lpstr>
      <vt:lpstr>Wingdings</vt:lpstr>
      <vt:lpstr>Wingdings 2</vt:lpstr>
      <vt:lpstr>Default Design</vt:lpstr>
      <vt:lpstr>1_Default Design</vt:lpstr>
      <vt:lpstr>Balance</vt:lpstr>
      <vt:lpstr>Trek</vt:lpstr>
      <vt:lpstr>Paper</vt:lpstr>
      <vt:lpstr>SS7E9a</vt:lpstr>
      <vt:lpstr>What is specialization?</vt:lpstr>
      <vt:lpstr>China</vt:lpstr>
      <vt:lpstr>India</vt:lpstr>
      <vt:lpstr>Japan</vt:lpstr>
      <vt:lpstr>SS7E9b</vt:lpstr>
      <vt:lpstr>How do we define the types of trade barriers?</vt:lpstr>
      <vt:lpstr>Why do we use these trade barriers?</vt:lpstr>
      <vt:lpstr>Why do we use these trade barriers?</vt:lpstr>
      <vt:lpstr>PowerPoint Presentation</vt:lpstr>
      <vt:lpstr>SS7E9c</vt:lpstr>
      <vt:lpstr>Currency Exchange</vt:lpstr>
      <vt:lpstr>Mind Map Activity</vt:lpstr>
    </vt:vector>
  </TitlesOfParts>
  <Company>Honeywell Project Operations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Andromeda1</dc:title>
  <dc:creator>nshastry</dc:creator>
  <cp:lastModifiedBy>Brookelynn Ashworth</cp:lastModifiedBy>
  <cp:revision>41</cp:revision>
  <dcterms:created xsi:type="dcterms:W3CDTF">2001-03-11T12:28:35Z</dcterms:created>
  <dcterms:modified xsi:type="dcterms:W3CDTF">2016-03-25T12:02:01Z</dcterms:modified>
</cp:coreProperties>
</file>